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54.xml" ContentType="application/vnd.openxmlformats-officedocument.drawingml.chart+xml"/>
  <Override PartName="/ppt/charts/chart63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drawings/drawing18.xml" ContentType="application/vnd.openxmlformats-officedocument.drawingml.chartshapes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drawings/drawing16.xml" ContentType="application/vnd.openxmlformats-officedocument.drawingml.chartshapes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drawings/drawing19.xml" ContentType="application/vnd.openxmlformats-officedocument.drawingml.chartshapes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0" r:id="rId30"/>
    <p:sldId id="288" r:id="rId31"/>
    <p:sldId id="286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oglio_di_lavoro_di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2C%20STEFANILE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E:\monitoraggi%20prove%20d%20ingresso\STEFANILE\3A%20STEFANIL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3A%20STEFANILE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E:\monitoraggi%20prove%20d%20ingresso\STEFANILE\3B%20STEFANIL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3B%20STEFANILE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E:\monitoraggi%20prove%20d%20ingresso\STEFANILE\4A%20%20STEFANIL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4A%20%20STEFANILE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E:\monitoraggi%20prove%20d%20ingresso\STEFANILE\4B%20STEFANIL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4B%20STEFANILE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E:\monitoraggi%20prove%20d%20ingresso\STEFANILE\5A%20STEFANI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1A%20STEFANILE%20-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5A%20STEFANILE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E:\monitoraggi%20prove%20d%20ingresso\STEFANILE\5B%20STEFANILE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5B%20STEFANILE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5C%20STEFANILE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5C%20STEFANIL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1A%20GESCAL%20(2)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1A%20GESCAL%20(2)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E:\monitoraggi%20prove%20d%20ingresso\gescal\1B%20GESCAL%20-%20Copi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1B%20GESCAL%20-%20Copi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1C%20GESC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Office_Excel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1C%20GESCAL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E:\monitoraggi%20prove%20d%20ingresso\gescal\2A%20GESCAL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2A%20GESCAL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E:\monitoraggi%20prove%20d%20ingresso\gescal\3A%20GESCAL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3A%20GESCAL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E:\monitoraggi%20prove%20d%20ingresso\gescal\3B%20GESCAL%20-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3B%20GESCAL%20-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E:\monitoraggi%20prove%20d%20ingresso\gescal\4A%20gescal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4A%20gescal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E:\monitoraggi%20prove%20d%20ingresso\gescal\4B%20gescal%20-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4B%20gescal%20-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E:\monitoraggi%20prove%20d%20ingresso\gescal\VA%20GESCAL%20-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VA%20GESCAL%20-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E:\monitoraggi%20prove%20d%20ingresso\gescal\VB%20GESCAL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VB%20GESCAL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VC%20GESCAL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gescal\VC%20GESCAL.xlsx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E:\monitoraggi%20prove%20d%20ingresso\PLATANI\1A%20PLATANI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PLATANI\1A%20PLATANI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PLATANI\2A%20PLATANI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monitoraggi%20prove%20d%20ingresso\STEFANILE\2A%20STEFANILE%20-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PLATANI\2A%20PLATANI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PLATANI\3A%20PLATANI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PLATANI\3A%20PLATANI.xlsx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E:\monitoraggi%20prove%20d%20ingresso\PLATANI\4A%20PLATANI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PLATANI\4A%20PLATANI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2A%20STEFANILE%20-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infanzia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Foglio_di_lavoro_di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toraggi%20prove%20d%20ingresso\STEFANILE\2B%20STEFANILE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E:\monitoraggi%20prove%20d%20ingresso\STEFANILE\2C%20STEFAN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2</c:v>
                </c:pt>
                <c:pt idx="4">
                  <c:v>5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2</c:v>
                </c:pt>
                <c:pt idx="4">
                  <c:v>4</c:v>
                </c:pt>
                <c:pt idx="5">
                  <c:v>10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1</c:v>
                </c:pt>
                <c:pt idx="4">
                  <c:v>4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78358400"/>
        <c:axId val="78359936"/>
        <c:axId val="0"/>
      </c:bar3DChart>
      <c:catAx>
        <c:axId val="78358400"/>
        <c:scaling>
          <c:orientation val="minMax"/>
        </c:scaling>
        <c:axPos val="b"/>
        <c:tickLblPos val="nextTo"/>
        <c:crossAx val="78359936"/>
        <c:crosses val="autoZero"/>
        <c:auto val="1"/>
        <c:lblAlgn val="ctr"/>
        <c:lblOffset val="100"/>
      </c:catAx>
      <c:valAx>
        <c:axId val="78359936"/>
        <c:scaling>
          <c:orientation val="minMax"/>
        </c:scaling>
        <c:axPos val="l"/>
        <c:majorGridlines/>
        <c:numFmt formatCode="General" sourceLinked="1"/>
        <c:tickLblPos val="nextTo"/>
        <c:crossAx val="7835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40401658936523"/>
          <c:y val="0.2433607959466482"/>
          <c:w val="0.18204046369203855"/>
          <c:h val="0.74805737824438623"/>
        </c:manualLayout>
      </c:layout>
    </c:legend>
    <c:plotVisOnly val="1"/>
    <c:dispBlanksAs val="gap"/>
  </c:chart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/>
        <c:axId val="97175808"/>
        <c:axId val="96665600"/>
      </c:barChart>
      <c:catAx>
        <c:axId val="97175808"/>
        <c:scaling>
          <c:orientation val="minMax"/>
        </c:scaling>
        <c:axPos val="b"/>
        <c:tickLblPos val="nextTo"/>
        <c:crossAx val="96665600"/>
        <c:crosses val="autoZero"/>
        <c:auto val="1"/>
        <c:lblAlgn val="ctr"/>
        <c:lblOffset val="100"/>
      </c:catAx>
      <c:valAx>
        <c:axId val="96665600"/>
        <c:scaling>
          <c:orientation val="minMax"/>
        </c:scaling>
        <c:axPos val="l"/>
        <c:majorGridlines/>
        <c:numFmt formatCode="General" sourceLinked="1"/>
        <c:tickLblPos val="nextTo"/>
        <c:crossAx val="97175808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>
          <c:showVal val="1"/>
        </c:dLbls>
        <c:shape val="box"/>
        <c:axId val="96726016"/>
        <c:axId val="97194752"/>
        <c:axId val="0"/>
      </c:bar3DChart>
      <c:catAx>
        <c:axId val="96726016"/>
        <c:scaling>
          <c:orientation val="minMax"/>
        </c:scaling>
        <c:axPos val="b"/>
        <c:tickLblPos val="nextTo"/>
        <c:crossAx val="97194752"/>
        <c:crosses val="autoZero"/>
        <c:auto val="1"/>
        <c:lblAlgn val="ctr"/>
        <c:lblOffset val="100"/>
      </c:catAx>
      <c:valAx>
        <c:axId val="97194752"/>
        <c:scaling>
          <c:orientation val="minMax"/>
        </c:scaling>
        <c:axPos val="l"/>
        <c:majorGridlines/>
        <c:numFmt formatCode="General" sourceLinked="1"/>
        <c:tickLblPos val="nextTo"/>
        <c:crossAx val="96726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53"/>
          <c:w val="0.18204046369203861"/>
          <c:h val="0.74805737824438634"/>
        </c:manualLayout>
      </c:layout>
    </c:legend>
    <c:plotVisOnly val="1"/>
    <c:dispBlanksAs val="gap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8.8460629921259859E-2"/>
          <c:y val="5.1400554097404488E-2"/>
          <c:w val="0.9115393700787402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0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0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0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0">
                  <c:v>1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0">
                  <c:v>1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0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/>
        <c:axId val="97061120"/>
        <c:axId val="97067008"/>
      </c:barChart>
      <c:catAx>
        <c:axId val="97061120"/>
        <c:scaling>
          <c:orientation val="minMax"/>
        </c:scaling>
        <c:axPos val="b"/>
        <c:tickLblPos val="nextTo"/>
        <c:crossAx val="97067008"/>
        <c:crosses val="autoZero"/>
        <c:auto val="1"/>
        <c:lblAlgn val="ctr"/>
        <c:lblOffset val="100"/>
      </c:catAx>
      <c:valAx>
        <c:axId val="97067008"/>
        <c:scaling>
          <c:orientation val="minMax"/>
        </c:scaling>
        <c:axPos val="l"/>
        <c:majorGridlines/>
        <c:numFmt formatCode="General" sourceLinked="1"/>
        <c:tickLblPos val="nextTo"/>
        <c:crossAx val="97061120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2</c:v>
                </c:pt>
                <c:pt idx="4">
                  <c:v>3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2</c:v>
                </c:pt>
                <c:pt idx="4">
                  <c:v>2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2</c:v>
                </c:pt>
                <c:pt idx="4">
                  <c:v>2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>
          <c:showVal val="1"/>
        </c:dLbls>
        <c:shape val="box"/>
        <c:axId val="97336320"/>
        <c:axId val="97342208"/>
        <c:axId val="0"/>
      </c:bar3DChart>
      <c:catAx>
        <c:axId val="97336320"/>
        <c:scaling>
          <c:orientation val="minMax"/>
        </c:scaling>
        <c:axPos val="b"/>
        <c:tickLblPos val="nextTo"/>
        <c:crossAx val="97342208"/>
        <c:crosses val="autoZero"/>
        <c:auto val="1"/>
        <c:lblAlgn val="ctr"/>
        <c:lblOffset val="100"/>
      </c:catAx>
      <c:valAx>
        <c:axId val="97342208"/>
        <c:scaling>
          <c:orientation val="minMax"/>
        </c:scaling>
        <c:axPos val="l"/>
        <c:majorGridlines/>
        <c:numFmt formatCode="General" sourceLinked="1"/>
        <c:tickLblPos val="nextTo"/>
        <c:crossAx val="9733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1763208743289"/>
          <c:y val="0.23098273384207443"/>
          <c:w val="0.18204046369203861"/>
          <c:h val="0.74805737824438634"/>
        </c:manualLayout>
      </c:layout>
    </c:legend>
    <c:plotVisOnly val="1"/>
    <c:dispBlanksAs val="gap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5.7905074365704294E-2"/>
          <c:y val="2.8252405949256338E-2"/>
          <c:w val="0.9115393700787402"/>
          <c:h val="0.87891586468358152"/>
        </c:manualLayout>
      </c:layout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dLbls/>
        <c:axId val="97274112"/>
        <c:axId val="97284096"/>
      </c:barChart>
      <c:catAx>
        <c:axId val="97274112"/>
        <c:scaling>
          <c:orientation val="minMax"/>
        </c:scaling>
        <c:axPos val="b"/>
        <c:tickLblPos val="nextTo"/>
        <c:crossAx val="97284096"/>
        <c:crosses val="autoZero"/>
        <c:auto val="1"/>
        <c:lblAlgn val="ctr"/>
        <c:lblOffset val="100"/>
      </c:catAx>
      <c:valAx>
        <c:axId val="97284096"/>
        <c:scaling>
          <c:orientation val="minMax"/>
        </c:scaling>
        <c:axPos val="l"/>
        <c:majorGridlines/>
        <c:numFmt formatCode="General" sourceLinked="1"/>
        <c:tickLblPos val="nextTo"/>
        <c:crossAx val="97274112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8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5</c:v>
                </c:pt>
                <c:pt idx="3">
                  <c:v>10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10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7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8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7471488"/>
        <c:axId val="97485568"/>
        <c:axId val="0"/>
      </c:bar3DChart>
      <c:catAx>
        <c:axId val="97471488"/>
        <c:scaling>
          <c:orientation val="minMax"/>
        </c:scaling>
        <c:axPos val="b"/>
        <c:tickLblPos val="nextTo"/>
        <c:crossAx val="97485568"/>
        <c:crosses val="autoZero"/>
        <c:auto val="1"/>
        <c:lblAlgn val="ctr"/>
        <c:lblOffset val="100"/>
      </c:catAx>
      <c:valAx>
        <c:axId val="97485568"/>
        <c:scaling>
          <c:orientation val="minMax"/>
        </c:scaling>
        <c:axPos val="l"/>
        <c:majorGridlines/>
        <c:numFmt formatCode="General" sourceLinked="1"/>
        <c:tickLblPos val="nextTo"/>
        <c:crossAx val="9747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Foglio1!$A$26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Foglio1!$B$25:$J$25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Foglio1!$A$27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Foglio1!$B$25:$J$25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Foglio1!$A$28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Foglio1!$B$25:$J$25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4">
                  <c:v>3</c:v>
                </c:pt>
                <c:pt idx="5">
                  <c:v>8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Foglio1!$A$29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Foglio1!$B$25:$J$25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10</c:v>
                </c:pt>
              </c:numCache>
            </c:numRef>
          </c:val>
        </c:ser>
        <c:ser>
          <c:idx val="4"/>
          <c:order val="4"/>
          <c:tx>
            <c:strRef>
              <c:f>Foglio1!$A$30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Foglio1!$B$25:$J$25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  <c:pt idx="4">
                  <c:v>2</c:v>
                </c:pt>
                <c:pt idx="5">
                  <c:v>6</c:v>
                </c:pt>
                <c:pt idx="6">
                  <c:v>5</c:v>
                </c:pt>
                <c:pt idx="7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Foglio1!$A$31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Foglio1!$B$25:$J$25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Foglio1!$B$31:$J$31</c:f>
              <c:numCache>
                <c:formatCode>General</c:formatCode>
                <c:ptCount val="9"/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</c:ser>
        <c:dLbls/>
        <c:axId val="97588352"/>
        <c:axId val="97589888"/>
      </c:barChart>
      <c:catAx>
        <c:axId val="97588352"/>
        <c:scaling>
          <c:orientation val="minMax"/>
        </c:scaling>
        <c:axPos val="b"/>
        <c:tickLblPos val="nextTo"/>
        <c:crossAx val="97589888"/>
        <c:crosses val="autoZero"/>
        <c:auto val="1"/>
        <c:lblAlgn val="ctr"/>
        <c:lblOffset val="100"/>
      </c:catAx>
      <c:valAx>
        <c:axId val="97589888"/>
        <c:scaling>
          <c:orientation val="minMax"/>
        </c:scaling>
        <c:axPos val="l"/>
        <c:majorGridlines/>
        <c:numFmt formatCode="General" sourceLinked="1"/>
        <c:tickLblPos val="nextTo"/>
        <c:crossAx val="97588352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5.7905074365704273E-2"/>
          <c:y val="7.4548702245552642E-2"/>
          <c:w val="0.75172112860892404"/>
          <c:h val="0.8326195683872849"/>
        </c:manualLayout>
      </c:layout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1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8768768"/>
        <c:axId val="98770304"/>
        <c:axId val="0"/>
      </c:bar3DChart>
      <c:catAx>
        <c:axId val="98768768"/>
        <c:scaling>
          <c:orientation val="minMax"/>
        </c:scaling>
        <c:axPos val="b"/>
        <c:tickLblPos val="nextTo"/>
        <c:crossAx val="98770304"/>
        <c:crosses val="autoZero"/>
        <c:auto val="1"/>
        <c:lblAlgn val="ctr"/>
        <c:lblOffset val="100"/>
      </c:catAx>
      <c:valAx>
        <c:axId val="98770304"/>
        <c:scaling>
          <c:orientation val="minMax"/>
        </c:scaling>
        <c:axPos val="l"/>
        <c:majorGridlines/>
        <c:numFmt formatCode="General" sourceLinked="1"/>
        <c:tickLblPos val="nextTo"/>
        <c:crossAx val="9876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1</c:v>
                </c:pt>
                <c:pt idx="5">
                  <c:v>2</c:v>
                </c:pt>
                <c:pt idx="6">
                  <c:v>11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10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8</c:v>
                </c:pt>
                <c:pt idx="6">
                  <c:v>7</c:v>
                </c:pt>
                <c:pt idx="7">
                  <c:v>10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3</c:v>
                </c:pt>
              </c:numCache>
            </c:numRef>
          </c:val>
        </c:ser>
        <c:dLbls/>
        <c:axId val="97416320"/>
        <c:axId val="97417856"/>
      </c:barChart>
      <c:catAx>
        <c:axId val="97416320"/>
        <c:scaling>
          <c:orientation val="minMax"/>
        </c:scaling>
        <c:axPos val="b"/>
        <c:tickLblPos val="nextTo"/>
        <c:crossAx val="97417856"/>
        <c:crosses val="autoZero"/>
        <c:auto val="1"/>
        <c:lblAlgn val="ctr"/>
        <c:lblOffset val="100"/>
      </c:catAx>
      <c:valAx>
        <c:axId val="97417856"/>
        <c:scaling>
          <c:orientation val="minMax"/>
        </c:scaling>
        <c:axPos val="l"/>
        <c:majorGridlines/>
        <c:numFmt formatCode="General" sourceLinked="1"/>
        <c:tickLblPos val="nextTo"/>
        <c:crossAx val="97416320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5.2349518810148737E-2"/>
          <c:y val="2.8252405949256338E-2"/>
          <c:w val="0.71283223972003484"/>
          <c:h val="0.85576771653543315"/>
        </c:manualLayout>
      </c:layout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8916224"/>
        <c:axId val="98917760"/>
        <c:axId val="0"/>
      </c:bar3DChart>
      <c:catAx>
        <c:axId val="98916224"/>
        <c:scaling>
          <c:orientation val="minMax"/>
        </c:scaling>
        <c:axPos val="b"/>
        <c:tickLblPos val="nextTo"/>
        <c:crossAx val="98917760"/>
        <c:crosses val="autoZero"/>
        <c:auto val="1"/>
        <c:lblAlgn val="ctr"/>
        <c:lblOffset val="100"/>
      </c:catAx>
      <c:valAx>
        <c:axId val="98917760"/>
        <c:scaling>
          <c:orientation val="minMax"/>
        </c:scaling>
        <c:axPos val="l"/>
        <c:majorGridlines/>
        <c:numFmt formatCode="General" sourceLinked="1"/>
        <c:tickLblPos val="nextTo"/>
        <c:crossAx val="9891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5.2155058967040556E-2"/>
          <c:y val="4.6516399932436732E-2"/>
          <c:w val="0.76270119951395343"/>
          <c:h val="0.84852429639169824"/>
        </c:manualLayout>
      </c:layout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8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8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Foglio1!$A$31</c:f>
              <c:strCache>
                <c:ptCount val="1"/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Foglio1!$B$31:$I$31</c:f>
              <c:numCache>
                <c:formatCode>General</c:formatCode>
                <c:ptCount val="8"/>
              </c:numCache>
            </c:numRef>
          </c:val>
        </c:ser>
        <c:dLbls/>
        <c:axId val="71837952"/>
        <c:axId val="71843840"/>
      </c:barChart>
      <c:catAx>
        <c:axId val="71837952"/>
        <c:scaling>
          <c:orientation val="minMax"/>
        </c:scaling>
        <c:axPos val="b"/>
        <c:tickLblPos val="nextTo"/>
        <c:crossAx val="71843840"/>
        <c:crosses val="autoZero"/>
        <c:auto val="1"/>
        <c:lblAlgn val="ctr"/>
        <c:lblOffset val="100"/>
      </c:catAx>
      <c:valAx>
        <c:axId val="71843840"/>
        <c:scaling>
          <c:orientation val="minMax"/>
        </c:scaling>
        <c:axPos val="l"/>
        <c:majorGridlines/>
        <c:numFmt formatCode="General" sourceLinked="1"/>
        <c:tickLblPos val="nextTo"/>
        <c:crossAx val="71837952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4</c:v>
                </c:pt>
                <c:pt idx="4">
                  <c:v>7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/>
        <c:axId val="99062912"/>
        <c:axId val="99064448"/>
      </c:barChart>
      <c:catAx>
        <c:axId val="99062912"/>
        <c:scaling>
          <c:orientation val="minMax"/>
        </c:scaling>
        <c:axPos val="b"/>
        <c:tickLblPos val="nextTo"/>
        <c:crossAx val="99064448"/>
        <c:crosses val="autoZero"/>
        <c:auto val="1"/>
        <c:lblAlgn val="ctr"/>
        <c:lblOffset val="100"/>
      </c:catAx>
      <c:valAx>
        <c:axId val="99064448"/>
        <c:scaling>
          <c:orientation val="minMax"/>
        </c:scaling>
        <c:axPos val="l"/>
        <c:majorGridlines/>
        <c:numFmt formatCode="General" sourceLinked="1"/>
        <c:tickLblPos val="nextTo"/>
        <c:crossAx val="99062912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4.4016185476815406E-2"/>
          <c:y val="7.4548702245552642E-2"/>
          <c:w val="0.71283223972003484"/>
          <c:h val="0.8326195683872849"/>
        </c:manualLayout>
      </c:layout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2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2</c:v>
                </c:pt>
                <c:pt idx="4">
                  <c:v>1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4">
                  <c:v>5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4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2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8891648"/>
        <c:axId val="98893184"/>
        <c:axId val="0"/>
      </c:bar3DChart>
      <c:catAx>
        <c:axId val="98891648"/>
        <c:scaling>
          <c:orientation val="minMax"/>
        </c:scaling>
        <c:axPos val="b"/>
        <c:tickLblPos val="nextTo"/>
        <c:crossAx val="98893184"/>
        <c:crosses val="autoZero"/>
        <c:auto val="1"/>
        <c:lblAlgn val="ctr"/>
        <c:lblOffset val="100"/>
      </c:catAx>
      <c:valAx>
        <c:axId val="98893184"/>
        <c:scaling>
          <c:orientation val="minMax"/>
        </c:scaling>
        <c:axPos val="l"/>
        <c:majorGridlines/>
        <c:numFmt formatCode="General" sourceLinked="1"/>
        <c:tickLblPos val="nextTo"/>
        <c:crossAx val="98891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1</c:v>
                </c:pt>
                <c:pt idx="4">
                  <c:v>2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1</c:v>
                </c:pt>
                <c:pt idx="4">
                  <c:v>2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</c:ser>
        <c:dLbls/>
        <c:axId val="99161216"/>
        <c:axId val="99162752"/>
      </c:barChart>
      <c:catAx>
        <c:axId val="99161216"/>
        <c:scaling>
          <c:orientation val="minMax"/>
        </c:scaling>
        <c:axPos val="b"/>
        <c:tickLblPos val="nextTo"/>
        <c:crossAx val="99162752"/>
        <c:crosses val="autoZero"/>
        <c:auto val="1"/>
        <c:lblAlgn val="ctr"/>
        <c:lblOffset val="100"/>
      </c:catAx>
      <c:valAx>
        <c:axId val="99162752"/>
        <c:scaling>
          <c:orientation val="minMax"/>
        </c:scaling>
        <c:axPos val="l"/>
        <c:majorGridlines/>
        <c:numFmt formatCode="General" sourceLinked="1"/>
        <c:tickLblPos val="nextTo"/>
        <c:crossAx val="99161216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2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dLbls/>
        <c:axId val="99287424"/>
        <c:axId val="99288960"/>
      </c:barChart>
      <c:catAx>
        <c:axId val="99287424"/>
        <c:scaling>
          <c:orientation val="minMax"/>
        </c:scaling>
        <c:axPos val="b"/>
        <c:tickLblPos val="nextTo"/>
        <c:crossAx val="99288960"/>
        <c:crosses val="autoZero"/>
        <c:auto val="1"/>
        <c:lblAlgn val="ctr"/>
        <c:lblOffset val="100"/>
      </c:catAx>
      <c:valAx>
        <c:axId val="99288960"/>
        <c:scaling>
          <c:orientation val="minMax"/>
        </c:scaling>
        <c:axPos val="l"/>
        <c:majorGridlines/>
        <c:numFmt formatCode="General" sourceLinked="1"/>
        <c:tickLblPos val="nextTo"/>
        <c:crossAx val="99287424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dLbls/>
        <c:axId val="99232768"/>
        <c:axId val="99242752"/>
      </c:barChart>
      <c:catAx>
        <c:axId val="99232768"/>
        <c:scaling>
          <c:orientation val="minMax"/>
        </c:scaling>
        <c:axPos val="b"/>
        <c:tickLblPos val="nextTo"/>
        <c:crossAx val="99242752"/>
        <c:crosses val="autoZero"/>
        <c:auto val="1"/>
        <c:lblAlgn val="ctr"/>
        <c:lblOffset val="100"/>
      </c:catAx>
      <c:valAx>
        <c:axId val="99242752"/>
        <c:scaling>
          <c:orientation val="minMax"/>
        </c:scaling>
        <c:axPos val="l"/>
        <c:majorGridlines/>
        <c:numFmt formatCode="General" sourceLinked="1"/>
        <c:tickLblPos val="nextTo"/>
        <c:crossAx val="992327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6.9016185476815414E-2"/>
          <c:y val="7.4548702245552642E-2"/>
          <c:w val="0.71283223972003484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5</c:v>
                </c:pt>
                <c:pt idx="3">
                  <c:v>4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5</c:v>
                </c:pt>
                <c:pt idx="3">
                  <c:v>4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4</c:v>
                </c:pt>
                <c:pt idx="3">
                  <c:v>4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5</c:v>
                </c:pt>
                <c:pt idx="3">
                  <c:v>4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5</c:v>
                </c:pt>
                <c:pt idx="3">
                  <c:v>4</c:v>
                </c:pt>
                <c:pt idx="5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</c:numCache>
            </c:numRef>
          </c:val>
        </c:ser>
        <c:dLbls/>
        <c:axId val="99490432"/>
        <c:axId val="99504512"/>
      </c:barChart>
      <c:catAx>
        <c:axId val="99490432"/>
        <c:scaling>
          <c:orientation val="minMax"/>
        </c:scaling>
        <c:axPos val="b"/>
        <c:tickLblPos val="nextTo"/>
        <c:crossAx val="99504512"/>
        <c:crosses val="autoZero"/>
        <c:auto val="1"/>
        <c:lblAlgn val="ctr"/>
        <c:lblOffset val="100"/>
      </c:catAx>
      <c:valAx>
        <c:axId val="99504512"/>
        <c:scaling>
          <c:orientation val="minMax"/>
        </c:scaling>
        <c:axPos val="l"/>
        <c:majorGridlines/>
        <c:numFmt formatCode="General" sourceLinked="1"/>
        <c:tickLblPos val="nextTo"/>
        <c:crossAx val="994904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9.4016185476815395E-2"/>
          <c:y val="2.8252405949256338E-2"/>
          <c:w val="0.71127668416447953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Foglio1!$A$26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Foglio1!$A$27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Foglio1!$A$28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Foglio1!$A$29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Foglio1!$A$30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Foglio1!$A$31</c:f>
              <c:strCache>
                <c:ptCount val="1"/>
                <c:pt idx="0">
                  <c:v>inglese</c:v>
                </c:pt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Foglio1!$B$31:$J$31</c:f>
              <c:numCache>
                <c:formatCode>General</c:formatCode>
                <c:ptCount val="9"/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Foglio1!$A$32</c:f>
              <c:strCache>
                <c:ptCount val="1"/>
              </c:strCache>
            </c:strRef>
          </c:tx>
          <c:cat>
            <c:strRef>
              <c:f>Foglio1!$B$24:$J$25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Foglio1!$B$32:$J$32</c:f>
              <c:numCache>
                <c:formatCode>General</c:formatCode>
                <c:ptCount val="9"/>
              </c:numCache>
            </c:numRef>
          </c:val>
        </c:ser>
        <c:dLbls/>
        <c:axId val="99449856"/>
        <c:axId val="99459840"/>
      </c:barChart>
      <c:catAx>
        <c:axId val="99449856"/>
        <c:scaling>
          <c:orientation val="minMax"/>
        </c:scaling>
        <c:axPos val="b"/>
        <c:tickLblPos val="nextTo"/>
        <c:crossAx val="99459840"/>
        <c:crosses val="autoZero"/>
        <c:auto val="1"/>
        <c:lblAlgn val="ctr"/>
        <c:lblOffset val="100"/>
      </c:catAx>
      <c:valAx>
        <c:axId val="99459840"/>
        <c:scaling>
          <c:orientation val="minMax"/>
        </c:scaling>
        <c:axPos val="l"/>
        <c:majorGridlines/>
        <c:numFmt formatCode="General" sourceLinked="1"/>
        <c:tickLblPos val="nextTo"/>
        <c:crossAx val="99449856"/>
        <c:crosses val="autoZero"/>
        <c:crossBetween val="between"/>
      </c:valAx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4">
                  <c:v>1</c:v>
                </c:pt>
                <c:pt idx="5">
                  <c:v>2</c:v>
                </c:pt>
                <c:pt idx="6">
                  <c:v>8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3</c:v>
                </c:pt>
                <c:pt idx="4">
                  <c:v>8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4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8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9641984"/>
        <c:axId val="99656064"/>
        <c:axId val="0"/>
      </c:bar3DChart>
      <c:catAx>
        <c:axId val="99641984"/>
        <c:scaling>
          <c:orientation val="minMax"/>
        </c:scaling>
        <c:axPos val="b"/>
        <c:tickLblPos val="nextTo"/>
        <c:crossAx val="99656064"/>
        <c:crosses val="autoZero"/>
        <c:auto val="1"/>
        <c:lblAlgn val="ctr"/>
        <c:lblOffset val="100"/>
      </c:catAx>
      <c:valAx>
        <c:axId val="99656064"/>
        <c:scaling>
          <c:orientation val="minMax"/>
        </c:scaling>
        <c:axPos val="l"/>
        <c:majorGridlines/>
        <c:numFmt formatCode="General" sourceLinked="1"/>
        <c:tickLblPos val="nextTo"/>
        <c:crossAx val="996419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4">
                  <c:v>2</c:v>
                </c:pt>
                <c:pt idx="5">
                  <c:v>4</c:v>
                </c:pt>
                <c:pt idx="6">
                  <c:v>3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4">
                  <c:v>2</c:v>
                </c:pt>
                <c:pt idx="6">
                  <c:v>2</c:v>
                </c:pt>
                <c:pt idx="7">
                  <c:v>12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1</c:v>
                </c:pt>
                <c:pt idx="5">
                  <c:v>7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12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4">
                  <c:v>1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</c:ser>
        <c:ser>
          <c:idx val="6"/>
          <c:order val="6"/>
          <c:tx>
            <c:strRef>
              <c:f>Foglio1!$A$30</c:f>
              <c:strCache>
                <c:ptCount val="1"/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</c:numCache>
            </c:numRef>
          </c:val>
        </c:ser>
        <c:dLbls/>
        <c:axId val="99781632"/>
        <c:axId val="99808000"/>
      </c:barChart>
      <c:catAx>
        <c:axId val="99781632"/>
        <c:scaling>
          <c:orientation val="minMax"/>
        </c:scaling>
        <c:axPos val="b"/>
        <c:tickLblPos val="nextTo"/>
        <c:crossAx val="99808000"/>
        <c:crosses val="autoZero"/>
        <c:auto val="1"/>
        <c:lblAlgn val="ctr"/>
        <c:lblOffset val="100"/>
      </c:catAx>
      <c:valAx>
        <c:axId val="99808000"/>
        <c:scaling>
          <c:orientation val="minMax"/>
        </c:scaling>
        <c:axPos val="l"/>
        <c:majorGridlines/>
        <c:numFmt formatCode="General" sourceLinked="1"/>
        <c:tickLblPos val="nextTo"/>
        <c:crossAx val="99781632"/>
        <c:crosses val="autoZero"/>
        <c:crossBetween val="between"/>
      </c:valAx>
    </c:plotArea>
    <c:plotVisOnly val="1"/>
    <c:dispBlanksAs val="gap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dLbls/>
        <c:axId val="99600640"/>
        <c:axId val="99876864"/>
      </c:barChart>
      <c:catAx>
        <c:axId val="99600640"/>
        <c:scaling>
          <c:orientation val="minMax"/>
        </c:scaling>
        <c:axPos val="b"/>
        <c:tickLblPos val="nextTo"/>
        <c:crossAx val="99876864"/>
        <c:crosses val="autoZero"/>
        <c:auto val="1"/>
        <c:lblAlgn val="ctr"/>
        <c:lblOffset val="100"/>
      </c:catAx>
      <c:valAx>
        <c:axId val="99876864"/>
        <c:scaling>
          <c:orientation val="minMax"/>
        </c:scaling>
        <c:axPos val="l"/>
        <c:majorGridlines/>
        <c:numFmt formatCode="General" sourceLinked="1"/>
        <c:tickLblPos val="nextTo"/>
        <c:crossAx val="9960064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6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3</c:v>
                </c:pt>
                <c:pt idx="4">
                  <c:v>1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2</c:v>
                </c:pt>
                <c:pt idx="7">
                  <c:v>14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143925632"/>
        <c:axId val="143927168"/>
        <c:axId val="0"/>
      </c:bar3DChart>
      <c:catAx>
        <c:axId val="143925632"/>
        <c:scaling>
          <c:orientation val="minMax"/>
        </c:scaling>
        <c:axPos val="b"/>
        <c:tickLblPos val="nextTo"/>
        <c:crossAx val="143927168"/>
        <c:crosses val="autoZero"/>
        <c:auto val="1"/>
        <c:lblAlgn val="ctr"/>
        <c:lblOffset val="100"/>
      </c:catAx>
      <c:valAx>
        <c:axId val="143927168"/>
        <c:scaling>
          <c:orientation val="minMax"/>
        </c:scaling>
        <c:axPos val="l"/>
        <c:majorGridlines/>
        <c:numFmt formatCode="General" sourceLinked="1"/>
        <c:tickLblPos val="nextTo"/>
        <c:crossAx val="14392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11964327195963"/>
          <c:y val="0.19838615492587541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2</c:v>
                </c:pt>
                <c:pt idx="4">
                  <c:v>8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2</c:v>
                </c:pt>
                <c:pt idx="4">
                  <c:v>8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12</c:v>
                </c:pt>
              </c:numCache>
            </c:numRef>
          </c:val>
        </c:ser>
        <c:dLbls/>
        <c:axId val="99923456"/>
        <c:axId val="99924992"/>
      </c:barChart>
      <c:catAx>
        <c:axId val="99923456"/>
        <c:scaling>
          <c:orientation val="minMax"/>
        </c:scaling>
        <c:axPos val="b"/>
        <c:tickLblPos val="nextTo"/>
        <c:crossAx val="99924992"/>
        <c:crosses val="autoZero"/>
        <c:auto val="1"/>
        <c:lblAlgn val="ctr"/>
        <c:lblOffset val="100"/>
      </c:catAx>
      <c:valAx>
        <c:axId val="99924992"/>
        <c:scaling>
          <c:orientation val="minMax"/>
        </c:scaling>
        <c:axPos val="l"/>
        <c:majorGridlines/>
        <c:numFmt formatCode="General" sourceLinked="1"/>
        <c:tickLblPos val="nextTo"/>
        <c:crossAx val="99923456"/>
        <c:crosses val="autoZero"/>
        <c:crossBetween val="between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11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11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11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11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11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11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</c:ser>
        <c:dLbls/>
        <c:shape val="box"/>
        <c:axId val="106697856"/>
        <c:axId val="106699392"/>
        <c:axId val="0"/>
      </c:bar3DChart>
      <c:catAx>
        <c:axId val="106697856"/>
        <c:scaling>
          <c:orientation val="minMax"/>
        </c:scaling>
        <c:axPos val="b"/>
        <c:tickLblPos val="nextTo"/>
        <c:crossAx val="106699392"/>
        <c:crosses val="autoZero"/>
        <c:auto val="1"/>
        <c:lblAlgn val="ctr"/>
        <c:lblOffset val="100"/>
      </c:catAx>
      <c:valAx>
        <c:axId val="106699392"/>
        <c:scaling>
          <c:orientation val="minMax"/>
        </c:scaling>
        <c:axPos val="l"/>
        <c:majorGridlines/>
        <c:numFmt formatCode="General" sourceLinked="1"/>
        <c:tickLblPos val="nextTo"/>
        <c:crossAx val="1066978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7.4766185476815405E-2"/>
          <c:y val="5.6030183727034104E-2"/>
          <c:w val="0.89745603674540686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Foglio1!$A$26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Foglio1!$B$25:$I$25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7</c:v>
                </c:pt>
                <c:pt idx="4">
                  <c:v>8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Foglio1!$A$27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Foglio1!$B$25:$I$25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8</c:v>
                </c:pt>
                <c:pt idx="4">
                  <c:v>4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Foglio1!$A$28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Foglio1!$B$25:$I$25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Foglio1!$A$29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Foglio1!$B$25:$I$25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7</c:v>
                </c:pt>
                <c:pt idx="4">
                  <c:v>4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Foglio1!$A$30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Foglio1!$B$25:$I$25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6</c:v>
                </c:pt>
                <c:pt idx="4">
                  <c:v>5</c:v>
                </c:pt>
                <c:pt idx="5">
                  <c:v>10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Foglio1!$A$31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Foglio1!$B$25:$I$25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Foglio1!$B$31:$I$31</c:f>
              <c:numCache>
                <c:formatCode>General</c:formatCode>
                <c:ptCount val="8"/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dLbls/>
        <c:axId val="99824000"/>
        <c:axId val="99825536"/>
      </c:barChart>
      <c:catAx>
        <c:axId val="99824000"/>
        <c:scaling>
          <c:orientation val="minMax"/>
        </c:scaling>
        <c:axPos val="b"/>
        <c:tickLblPos val="nextTo"/>
        <c:crossAx val="99825536"/>
        <c:crosses val="autoZero"/>
        <c:auto val="1"/>
        <c:lblAlgn val="ctr"/>
        <c:lblOffset val="100"/>
      </c:catAx>
      <c:valAx>
        <c:axId val="99825536"/>
        <c:scaling>
          <c:orientation val="minMax"/>
        </c:scaling>
        <c:axPos val="l"/>
        <c:majorGridlines/>
        <c:numFmt formatCode="General" sourceLinked="1"/>
        <c:tickLblPos val="nextTo"/>
        <c:crossAx val="99824000"/>
        <c:crosses val="autoZero"/>
        <c:crossBetween val="between"/>
      </c:valAx>
    </c:plotArea>
    <c:plotVisOnly val="1"/>
    <c:dispBlanksAs val="gap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VOTO 4</c:v>
                </c:pt>
                <c:pt idx="2">
                  <c:v>VOTO 5</c:v>
                </c:pt>
                <c:pt idx="3">
                  <c:v>VOTO 6</c:v>
                </c:pt>
                <c:pt idx="4">
                  <c:v>VOTO 7</c:v>
                </c:pt>
                <c:pt idx="5">
                  <c:v>VOTO 8</c:v>
                </c:pt>
                <c:pt idx="6">
                  <c:v>VOTO 9</c:v>
                </c:pt>
                <c:pt idx="7">
                  <c:v>VOTO 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2</c:v>
                </c:pt>
                <c:pt idx="4">
                  <c:v>9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VOTO 4</c:v>
                </c:pt>
                <c:pt idx="2">
                  <c:v>VOTO 5</c:v>
                </c:pt>
                <c:pt idx="3">
                  <c:v>VOTO 6</c:v>
                </c:pt>
                <c:pt idx="4">
                  <c:v>VOTO 7</c:v>
                </c:pt>
                <c:pt idx="5">
                  <c:v>VOTO 8</c:v>
                </c:pt>
                <c:pt idx="6">
                  <c:v>VOTO 9</c:v>
                </c:pt>
                <c:pt idx="7">
                  <c:v>VOTO 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1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VOTO 4</c:v>
                </c:pt>
                <c:pt idx="2">
                  <c:v>VOTO 5</c:v>
                </c:pt>
                <c:pt idx="3">
                  <c:v>VOTO 6</c:v>
                </c:pt>
                <c:pt idx="4">
                  <c:v>VOTO 7</c:v>
                </c:pt>
                <c:pt idx="5">
                  <c:v>VOTO 8</c:v>
                </c:pt>
                <c:pt idx="6">
                  <c:v>VOTO 9</c:v>
                </c:pt>
                <c:pt idx="7">
                  <c:v>VOTO 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2</c:v>
                </c:pt>
                <c:pt idx="4">
                  <c:v>5</c:v>
                </c:pt>
                <c:pt idx="5">
                  <c:v>11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VOTO 4</c:v>
                </c:pt>
                <c:pt idx="2">
                  <c:v>VOTO 5</c:v>
                </c:pt>
                <c:pt idx="3">
                  <c:v>VOTO 6</c:v>
                </c:pt>
                <c:pt idx="4">
                  <c:v>VOTO 7</c:v>
                </c:pt>
                <c:pt idx="5">
                  <c:v>VOTO 8</c:v>
                </c:pt>
                <c:pt idx="6">
                  <c:v>VOTO 9</c:v>
                </c:pt>
                <c:pt idx="7">
                  <c:v>VOTO 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4">
                  <c:v>8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VOTO 4</c:v>
                </c:pt>
                <c:pt idx="2">
                  <c:v>VOTO 5</c:v>
                </c:pt>
                <c:pt idx="3">
                  <c:v>VOTO 6</c:v>
                </c:pt>
                <c:pt idx="4">
                  <c:v>VOTO 7</c:v>
                </c:pt>
                <c:pt idx="5">
                  <c:v>VOTO 8</c:v>
                </c:pt>
                <c:pt idx="6">
                  <c:v>VOTO 9</c:v>
                </c:pt>
                <c:pt idx="7">
                  <c:v>VOTO 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2</c:v>
                </c:pt>
                <c:pt idx="4">
                  <c:v>6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VOTO 4</c:v>
                </c:pt>
                <c:pt idx="2">
                  <c:v>VOTO 5</c:v>
                </c:pt>
                <c:pt idx="3">
                  <c:v>VOTO 6</c:v>
                </c:pt>
                <c:pt idx="4">
                  <c:v>VOTO 7</c:v>
                </c:pt>
                <c:pt idx="5">
                  <c:v>VOTO 8</c:v>
                </c:pt>
                <c:pt idx="6">
                  <c:v>VOTO 9</c:v>
                </c:pt>
                <c:pt idx="7">
                  <c:v>VOTO 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4">
                  <c:v>6</c:v>
                </c:pt>
                <c:pt idx="5">
                  <c:v>11</c:v>
                </c:pt>
              </c:numCache>
            </c:numRef>
          </c:val>
        </c:ser>
        <c:dLbls/>
        <c:shape val="cylinder"/>
        <c:axId val="106856448"/>
        <c:axId val="106857984"/>
        <c:axId val="0"/>
      </c:bar3DChart>
      <c:catAx>
        <c:axId val="106856448"/>
        <c:scaling>
          <c:orientation val="minMax"/>
        </c:scaling>
        <c:axPos val="b"/>
        <c:tickLblPos val="nextTo"/>
        <c:crossAx val="106857984"/>
        <c:crosses val="autoZero"/>
        <c:auto val="1"/>
        <c:lblAlgn val="ctr"/>
        <c:lblOffset val="100"/>
      </c:catAx>
      <c:valAx>
        <c:axId val="106857984"/>
        <c:scaling>
          <c:orientation val="minMax"/>
        </c:scaling>
        <c:axPos val="l"/>
        <c:majorGridlines/>
        <c:numFmt formatCode="General" sourceLinked="1"/>
        <c:tickLblPos val="nextTo"/>
        <c:crossAx val="106856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7.7552128900554101E-2"/>
          <c:w val="0.18204046369203855"/>
          <c:h val="0.86341426071741023"/>
        </c:manualLayout>
      </c:layout>
    </c:legend>
    <c:plotVisOnly val="1"/>
    <c:dispBlanksAs val="gap"/>
  </c:chart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Foglio1!$B$21:$J$21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Foglio1!$B$22:$J$22</c:f>
              <c:numCache>
                <c:formatCode>General</c:formatCode>
                <c:ptCount val="9"/>
                <c:pt idx="3">
                  <c:v>2</c:v>
                </c:pt>
                <c:pt idx="4">
                  <c:v>9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Foglio1!$A$23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Foglio1!$B$21:$J$21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Foglio1!$B$23:$J$23</c:f>
              <c:numCache>
                <c:formatCode>General</c:formatCode>
                <c:ptCount val="9"/>
                <c:pt idx="3">
                  <c:v>1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Foglio1!$A$24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Foglio1!$B$21:$J$21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Foglio1!$B$24:$J$24</c:f>
              <c:numCache>
                <c:formatCode>General</c:formatCode>
                <c:ptCount val="9"/>
                <c:pt idx="3">
                  <c:v>1</c:v>
                </c:pt>
                <c:pt idx="4">
                  <c:v>7</c:v>
                </c:pt>
                <c:pt idx="5">
                  <c:v>10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Foglio1!$A$25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Foglio1!$B$21:$J$21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4">
                  <c:v>6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Foglio1!$A$26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Foglio1!$B$21:$J$21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4">
                  <c:v>6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Foglio1!$A$27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Foglio1!$B$21:$J$21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2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dLbls/>
        <c:axId val="106777600"/>
        <c:axId val="106808064"/>
      </c:barChart>
      <c:catAx>
        <c:axId val="106777600"/>
        <c:scaling>
          <c:orientation val="minMax"/>
        </c:scaling>
        <c:axPos val="b"/>
        <c:tickLblPos val="nextTo"/>
        <c:crossAx val="106808064"/>
        <c:crosses val="autoZero"/>
        <c:auto val="1"/>
        <c:lblAlgn val="ctr"/>
        <c:lblOffset val="100"/>
      </c:catAx>
      <c:valAx>
        <c:axId val="106808064"/>
        <c:scaling>
          <c:orientation val="minMax"/>
        </c:scaling>
        <c:axPos val="l"/>
        <c:majorGridlines/>
        <c:numFmt formatCode="General" sourceLinked="1"/>
        <c:tickLblPos val="nextTo"/>
        <c:crossAx val="106777600"/>
        <c:crosses val="autoZero"/>
        <c:crossBetween val="between"/>
      </c:valAx>
    </c:plotArea>
    <c:plotVisOnly val="1"/>
    <c:dispBlanksAs val="gap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dLbls/>
        <c:shape val="box"/>
        <c:axId val="107043456"/>
        <c:axId val="107065728"/>
        <c:axId val="0"/>
      </c:bar3DChart>
      <c:catAx>
        <c:axId val="107043456"/>
        <c:scaling>
          <c:orientation val="minMax"/>
        </c:scaling>
        <c:axPos val="b"/>
        <c:tickLblPos val="nextTo"/>
        <c:crossAx val="107065728"/>
        <c:crosses val="autoZero"/>
        <c:auto val="1"/>
        <c:lblAlgn val="ctr"/>
        <c:lblOffset val="100"/>
      </c:catAx>
      <c:valAx>
        <c:axId val="107065728"/>
        <c:scaling>
          <c:orientation val="minMax"/>
        </c:scaling>
        <c:axPos val="l"/>
        <c:majorGridlines/>
        <c:numFmt formatCode="General" sourceLinked="1"/>
        <c:tickLblPos val="nextTo"/>
        <c:crossAx val="1070434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5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5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</c:numCache>
            </c:numRef>
          </c:val>
        </c:ser>
        <c:dLbls/>
        <c:axId val="107120512"/>
        <c:axId val="107122048"/>
      </c:barChart>
      <c:catAx>
        <c:axId val="107120512"/>
        <c:scaling>
          <c:orientation val="minMax"/>
        </c:scaling>
        <c:axPos val="b"/>
        <c:tickLblPos val="nextTo"/>
        <c:crossAx val="107122048"/>
        <c:crosses val="autoZero"/>
        <c:auto val="1"/>
        <c:lblAlgn val="ctr"/>
        <c:lblOffset val="100"/>
      </c:catAx>
      <c:valAx>
        <c:axId val="107122048"/>
        <c:scaling>
          <c:orientation val="minMax"/>
        </c:scaling>
        <c:axPos val="l"/>
        <c:majorGridlines/>
        <c:numFmt formatCode="General" sourceLinked="1"/>
        <c:tickLblPos val="nextTo"/>
        <c:crossAx val="107120512"/>
        <c:crosses val="autoZero"/>
        <c:crossBetween val="between"/>
      </c:valAx>
    </c:plotArea>
    <c:plotVisOnly val="1"/>
    <c:dispBlanksAs val="gap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7.1988407699037624E-2"/>
          <c:y val="7.4548702245552642E-2"/>
          <c:w val="0.69874890638670173"/>
          <c:h val="0.8326195683872849"/>
        </c:manualLayout>
      </c:layout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11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11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10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10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10</c:v>
                </c:pt>
                <c:pt idx="4">
                  <c:v>8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106936960"/>
        <c:axId val="107221376"/>
        <c:axId val="0"/>
      </c:bar3DChart>
      <c:catAx>
        <c:axId val="106936960"/>
        <c:scaling>
          <c:orientation val="minMax"/>
        </c:scaling>
        <c:axPos val="b"/>
        <c:tickLblPos val="nextTo"/>
        <c:crossAx val="107221376"/>
        <c:crosses val="autoZero"/>
        <c:auto val="1"/>
        <c:lblAlgn val="ctr"/>
        <c:lblOffset val="100"/>
      </c:catAx>
      <c:valAx>
        <c:axId val="107221376"/>
        <c:scaling>
          <c:orientation val="minMax"/>
        </c:scaling>
        <c:axPos val="l"/>
        <c:majorGridlines/>
        <c:numFmt formatCode="General" sourceLinked="1"/>
        <c:tickLblPos val="nextTo"/>
        <c:crossAx val="106936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6194626713327518"/>
        </c:manualLayout>
      </c:layout>
    </c:legend>
    <c:plotVisOnly val="1"/>
    <c:dispBlanksAs val="gap"/>
  </c:chart>
  <c:externalData r:id="rId1"/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3">
                  <c:v>5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Foglio1!$B$23:$I$23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2</c:v>
                </c:pt>
                <c:pt idx="4">
                  <c:v>10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dLbls/>
        <c:axId val="107272064"/>
        <c:axId val="107273600"/>
      </c:barChart>
      <c:catAx>
        <c:axId val="107272064"/>
        <c:scaling>
          <c:orientation val="minMax"/>
        </c:scaling>
        <c:axPos val="b"/>
        <c:tickLblPos val="nextTo"/>
        <c:crossAx val="107273600"/>
        <c:crosses val="autoZero"/>
        <c:auto val="1"/>
        <c:lblAlgn val="ctr"/>
        <c:lblOffset val="100"/>
      </c:catAx>
      <c:valAx>
        <c:axId val="107273600"/>
        <c:scaling>
          <c:orientation val="minMax"/>
        </c:scaling>
        <c:axPos val="l"/>
        <c:majorGridlines/>
        <c:numFmt formatCode="General" sourceLinked="1"/>
        <c:tickLblPos val="nextTo"/>
        <c:crossAx val="107272064"/>
        <c:crosses val="autoZero"/>
        <c:crossBetween val="between"/>
      </c:valAx>
    </c:plotArea>
    <c:plotVisOnly val="1"/>
    <c:dispBlanksAs val="gap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'[4B gescal -.xlsx]Foglio1'!$A$2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-.xlsx]Foglio1'!$B$2:$I$2</c:f>
              <c:numCache>
                <c:formatCode>General</c:formatCode>
                <c:ptCount val="8"/>
                <c:pt idx="2">
                  <c:v>4</c:v>
                </c:pt>
                <c:pt idx="3">
                  <c:v>9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'[4B gescal -.xlsx]Foglio1'!$A$3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-.xlsx]Foglio1'!$B$3:$I$3</c:f>
              <c:numCache>
                <c:formatCode>General</c:formatCode>
                <c:ptCount val="8"/>
                <c:pt idx="2">
                  <c:v>2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'[4B gescal -.xlsx]Foglio1'!$A$4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-.xlsx]Foglio1'!$B$4:$I$4</c:f>
              <c:numCache>
                <c:formatCode>General</c:formatCode>
                <c:ptCount val="8"/>
                <c:pt idx="2">
                  <c:v>9</c:v>
                </c:pt>
                <c:pt idx="3">
                  <c:v>13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'[4B gescal -.xlsx]Foglio1'!$A$5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-.xlsx]Foglio1'!$B$5:$I$5</c:f>
              <c:numCache>
                <c:formatCode>General</c:formatCode>
                <c:ptCount val="8"/>
                <c:pt idx="2">
                  <c:v>2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'[4B gescal -.xlsx]Foglio1'!$A$6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-.xlsx]Foglio1'!$B$6:$I$6</c:f>
              <c:numCache>
                <c:formatCode>General</c:formatCode>
                <c:ptCount val="8"/>
                <c:pt idx="2">
                  <c:v>2</c:v>
                </c:pt>
                <c:pt idx="3">
                  <c:v>7</c:v>
                </c:pt>
                <c:pt idx="4">
                  <c:v>9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5"/>
          <c:order val="5"/>
          <c:tx>
            <c:strRef>
              <c:f>'[4B gescal -.xlsx]Foglio1'!$A$7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-.xlsx]Foglio1'!$B$7:$I$7</c:f>
              <c:numCache>
                <c:formatCode>General</c:formatCode>
                <c:ptCount val="8"/>
              </c:numCache>
            </c:numRef>
          </c:val>
        </c:ser>
        <c:ser>
          <c:idx val="6"/>
          <c:order val="6"/>
          <c:tx>
            <c:strRef>
              <c:f>'[4B gescal -.xlsx]Foglio1'!$A$8</c:f>
              <c:strCache>
                <c:ptCount val="1"/>
              </c:strCache>
            </c:strRef>
          </c:tx>
          <c:cat>
            <c:strRef>
              <c:f>'[4B gescal -.xlsx]Foglio1'!$B$1:$I$1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'[4B gescal -.xlsx]Foglio1'!$B$8:$I$8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107203200"/>
        <c:axId val="107356544"/>
        <c:axId val="0"/>
      </c:bar3DChart>
      <c:catAx>
        <c:axId val="107203200"/>
        <c:scaling>
          <c:orientation val="minMax"/>
        </c:scaling>
        <c:axPos val="b"/>
        <c:tickLblPos val="nextTo"/>
        <c:crossAx val="107356544"/>
        <c:crosses val="autoZero"/>
        <c:auto val="1"/>
        <c:lblAlgn val="ctr"/>
        <c:lblOffset val="100"/>
      </c:catAx>
      <c:valAx>
        <c:axId val="107356544"/>
        <c:scaling>
          <c:orientation val="minMax"/>
        </c:scaling>
        <c:axPos val="l"/>
        <c:majorGridlines/>
        <c:numFmt formatCode="General" sourceLinked="1"/>
        <c:tickLblPos val="nextTo"/>
        <c:crossAx val="10720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6194626713327518"/>
        </c:manualLayout>
      </c:layout>
    </c:legend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21917463605151069"/>
          <c:y val="5.1400554097404488E-2"/>
          <c:w val="0.75428543875859477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Foglio1!$A$21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Foglio1!$B$20:$I$20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Foglio1!$B$21:$I$21</c:f>
              <c:numCache>
                <c:formatCode>General</c:formatCode>
                <c:ptCount val="8"/>
                <c:pt idx="2">
                  <c:v>2</c:v>
                </c:pt>
                <c:pt idx="4">
                  <c:v>2</c:v>
                </c:pt>
                <c:pt idx="6">
                  <c:v>9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Foglio1!$A$22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Foglio1!$B$20:$I$20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Foglio1!$B$22:$I$22</c:f>
              <c:numCache>
                <c:formatCode>General</c:formatCode>
                <c:ptCount val="8"/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Foglio1!$A$23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Foglio1!$B$20:$I$20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Foglio1!$B$23:$I$23</c:f>
              <c:numCache>
                <c:formatCode>General</c:formatCode>
                <c:ptCount val="8"/>
                <c:pt idx="4">
                  <c:v>3</c:v>
                </c:pt>
                <c:pt idx="6">
                  <c:v>1</c:v>
                </c:pt>
                <c:pt idx="7">
                  <c:v>11</c:v>
                </c:pt>
              </c:numCache>
            </c:numRef>
          </c:val>
        </c:ser>
        <c:ser>
          <c:idx val="3"/>
          <c:order val="3"/>
          <c:tx>
            <c:strRef>
              <c:f>Foglio1!$A$24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Foglio1!$B$20:$I$20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5">
                  <c:v>3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Foglio1!$A$25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Foglio1!$B$20:$I$20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8</c:v>
                </c:pt>
              </c:numCache>
            </c:numRef>
          </c:val>
        </c:ser>
        <c:ser>
          <c:idx val="5"/>
          <c:order val="5"/>
          <c:tx>
            <c:strRef>
              <c:f>Foglio1!$A$26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Foglio1!$B$20:$I$20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dLbls/>
        <c:axId val="144141696"/>
        <c:axId val="144151680"/>
      </c:barChart>
      <c:catAx>
        <c:axId val="144141696"/>
        <c:scaling>
          <c:orientation val="minMax"/>
        </c:scaling>
        <c:axPos val="b"/>
        <c:tickLblPos val="nextTo"/>
        <c:crossAx val="144151680"/>
        <c:crosses val="autoZero"/>
        <c:auto val="1"/>
        <c:lblAlgn val="ctr"/>
        <c:lblOffset val="100"/>
      </c:catAx>
      <c:valAx>
        <c:axId val="144151680"/>
        <c:scaling>
          <c:orientation val="minMax"/>
        </c:scaling>
        <c:axPos val="l"/>
        <c:majorGridlines/>
        <c:numFmt formatCode="General" sourceLinked="1"/>
        <c:tickLblPos val="nextTo"/>
        <c:crossAx val="144141696"/>
        <c:crosses val="autoZero"/>
        <c:crossBetween val="between"/>
      </c:valAx>
    </c:plotArea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3">
                  <c:v>5</c:v>
                </c:pt>
                <c:pt idx="4">
                  <c:v>9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4</c:v>
                </c:pt>
                <c:pt idx="4">
                  <c:v>6</c:v>
                </c:pt>
                <c:pt idx="5">
                  <c:v>12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5</c:v>
                </c:pt>
                <c:pt idx="4">
                  <c:v>7</c:v>
                </c:pt>
                <c:pt idx="5">
                  <c:v>11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4</c:v>
                </c:pt>
                <c:pt idx="4">
                  <c:v>6</c:v>
                </c:pt>
                <c:pt idx="5">
                  <c:v>13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4</c:v>
                </c:pt>
                <c:pt idx="4">
                  <c:v>6</c:v>
                </c:pt>
                <c:pt idx="5">
                  <c:v>13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  <c:pt idx="3">
                  <c:v>11</c:v>
                </c:pt>
                <c:pt idx="4">
                  <c:v>9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/>
        <c:axId val="107292544"/>
        <c:axId val="107294080"/>
      </c:barChart>
      <c:catAx>
        <c:axId val="107292544"/>
        <c:scaling>
          <c:orientation val="minMax"/>
        </c:scaling>
        <c:axPos val="b"/>
        <c:tickLblPos val="nextTo"/>
        <c:crossAx val="107294080"/>
        <c:crosses val="autoZero"/>
        <c:auto val="1"/>
        <c:lblAlgn val="ctr"/>
        <c:lblOffset val="100"/>
      </c:catAx>
      <c:valAx>
        <c:axId val="107294080"/>
        <c:scaling>
          <c:orientation val="minMax"/>
        </c:scaling>
        <c:axPos val="l"/>
        <c:majorGridlines/>
        <c:numFmt formatCode="General" sourceLinked="1"/>
        <c:tickLblPos val="nextTo"/>
        <c:crossAx val="107292544"/>
        <c:crosses val="autoZero"/>
        <c:crossBetween val="between"/>
      </c:valAx>
    </c:plotArea>
    <c:plotVisOnly val="1"/>
    <c:dispBlanksAs val="gap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2</c:v>
                </c:pt>
                <c:pt idx="3">
                  <c:v>4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2</c:v>
                </c:pt>
                <c:pt idx="3">
                  <c:v>6</c:v>
                </c:pt>
                <c:pt idx="4">
                  <c:v>8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4</c:v>
                </c:pt>
                <c:pt idx="4">
                  <c:v>13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4</c:v>
                </c:pt>
                <c:pt idx="4">
                  <c:v>13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4</c:v>
                </c:pt>
                <c:pt idx="4">
                  <c:v>13</c:v>
                </c:pt>
                <c:pt idx="5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107488768"/>
        <c:axId val="107490304"/>
        <c:axId val="0"/>
      </c:bar3DChart>
      <c:catAx>
        <c:axId val="107488768"/>
        <c:scaling>
          <c:orientation val="minMax"/>
        </c:scaling>
        <c:axPos val="b"/>
        <c:tickLblPos val="nextTo"/>
        <c:crossAx val="107490304"/>
        <c:crosses val="autoZero"/>
        <c:auto val="1"/>
        <c:lblAlgn val="ctr"/>
        <c:lblOffset val="100"/>
      </c:catAx>
      <c:valAx>
        <c:axId val="107490304"/>
        <c:scaling>
          <c:orientation val="minMax"/>
        </c:scaling>
        <c:axPos val="l"/>
        <c:majorGridlines/>
        <c:numFmt formatCode="General" sourceLinked="1"/>
        <c:tickLblPos val="nextTo"/>
        <c:crossAx val="1074887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Foglio1!$B$24:$J$24</c:f>
              <c:numCache>
                <c:formatCode>General</c:formatCode>
                <c:ptCount val="9"/>
                <c:pt idx="3">
                  <c:v>4</c:v>
                </c:pt>
                <c:pt idx="4">
                  <c:v>13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4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4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4</c:v>
                </c:pt>
                <c:pt idx="4">
                  <c:v>10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9</c:v>
                </c:pt>
                <c:pt idx="4">
                  <c:v>1</c:v>
                </c:pt>
                <c:pt idx="5">
                  <c:v>2</c:v>
                </c:pt>
                <c:pt idx="6">
                  <c:v>8</c:v>
                </c:pt>
              </c:numCache>
            </c:numRef>
          </c:val>
        </c:ser>
        <c:dLbls/>
        <c:axId val="107442944"/>
        <c:axId val="107444480"/>
      </c:barChart>
      <c:catAx>
        <c:axId val="107442944"/>
        <c:scaling>
          <c:orientation val="minMax"/>
        </c:scaling>
        <c:axPos val="b"/>
        <c:tickLblPos val="nextTo"/>
        <c:crossAx val="107444480"/>
        <c:crosses val="autoZero"/>
        <c:auto val="1"/>
        <c:lblAlgn val="ctr"/>
        <c:lblOffset val="100"/>
      </c:catAx>
      <c:valAx>
        <c:axId val="107444480"/>
        <c:scaling>
          <c:orientation val="minMax"/>
        </c:scaling>
        <c:axPos val="l"/>
        <c:majorGridlines/>
        <c:numFmt formatCode="General" sourceLinked="1"/>
        <c:tickLblPos val="nextTo"/>
        <c:crossAx val="107442944"/>
        <c:crosses val="autoZero"/>
        <c:crossBetween val="between"/>
      </c:valAx>
    </c:plotArea>
    <c:plotVisOnly val="1"/>
    <c:dispBlanksAs val="gap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4">
                  <c:v>8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4">
                  <c:v>6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/>
        <c:shape val="box"/>
        <c:axId val="107712896"/>
        <c:axId val="107714432"/>
        <c:axId val="0"/>
      </c:bar3DChart>
      <c:catAx>
        <c:axId val="107712896"/>
        <c:scaling>
          <c:orientation val="minMax"/>
        </c:scaling>
        <c:axPos val="b"/>
        <c:tickLblPos val="nextTo"/>
        <c:crossAx val="107714432"/>
        <c:crosses val="autoZero"/>
        <c:auto val="1"/>
        <c:lblAlgn val="ctr"/>
        <c:lblOffset val="100"/>
      </c:catAx>
      <c:valAx>
        <c:axId val="107714432"/>
        <c:scaling>
          <c:orientation val="minMax"/>
        </c:scaling>
        <c:axPos val="l"/>
        <c:majorGridlines/>
        <c:numFmt formatCode="General" sourceLinked="1"/>
        <c:tickLblPos val="nextTo"/>
        <c:crossAx val="1077128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dLbls/>
        <c:axId val="107654528"/>
        <c:axId val="107668608"/>
      </c:barChart>
      <c:catAx>
        <c:axId val="107654528"/>
        <c:scaling>
          <c:orientation val="minMax"/>
        </c:scaling>
        <c:axPos val="b"/>
        <c:tickLblPos val="nextTo"/>
        <c:crossAx val="107668608"/>
        <c:crosses val="autoZero"/>
        <c:auto val="1"/>
        <c:lblAlgn val="ctr"/>
        <c:lblOffset val="100"/>
      </c:catAx>
      <c:valAx>
        <c:axId val="107668608"/>
        <c:scaling>
          <c:orientation val="minMax"/>
        </c:scaling>
        <c:axPos val="l"/>
        <c:majorGridlines/>
        <c:numFmt formatCode="General" sourceLinked="1"/>
        <c:tickLblPos val="nextTo"/>
        <c:crossAx val="107654528"/>
        <c:crosses val="autoZero"/>
        <c:crossBetween val="between"/>
      </c:valAx>
    </c:plotArea>
    <c:plotVisOnly val="1"/>
    <c:dispBlanksAs val="gap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7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7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7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</c:numCache>
            </c:numRef>
          </c:val>
        </c:ser>
        <c:dLbls/>
        <c:axId val="107596416"/>
        <c:axId val="107606400"/>
      </c:barChart>
      <c:catAx>
        <c:axId val="107596416"/>
        <c:scaling>
          <c:orientation val="minMax"/>
        </c:scaling>
        <c:axPos val="b"/>
        <c:tickLblPos val="nextTo"/>
        <c:crossAx val="107606400"/>
        <c:crosses val="autoZero"/>
        <c:auto val="1"/>
        <c:lblAlgn val="ctr"/>
        <c:lblOffset val="100"/>
      </c:catAx>
      <c:valAx>
        <c:axId val="107606400"/>
        <c:scaling>
          <c:orientation val="minMax"/>
        </c:scaling>
        <c:axPos val="l"/>
        <c:majorGridlines/>
        <c:numFmt formatCode="General" sourceLinked="1"/>
        <c:tickLblPos val="nextTo"/>
        <c:crossAx val="1075964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Foglio1!$B$22:$I$23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Foglio1!$B$22:$I$23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5</c:v>
                </c:pt>
                <c:pt idx="4">
                  <c:v>1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Foglio1!$B$22:$I$23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Foglio1!$B$22:$I$23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6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Foglio1!$B$22:$I$23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6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Foglio1!$B$22:$I$23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dLbls/>
        <c:axId val="107857792"/>
        <c:axId val="107859328"/>
      </c:barChart>
      <c:catAx>
        <c:axId val="107857792"/>
        <c:scaling>
          <c:orientation val="minMax"/>
        </c:scaling>
        <c:axPos val="b"/>
        <c:tickLblPos val="nextTo"/>
        <c:crossAx val="107859328"/>
        <c:crosses val="autoZero"/>
        <c:auto val="1"/>
        <c:lblAlgn val="ctr"/>
        <c:lblOffset val="100"/>
      </c:catAx>
      <c:valAx>
        <c:axId val="107859328"/>
        <c:scaling>
          <c:orientation val="minMax"/>
        </c:scaling>
        <c:axPos val="l"/>
        <c:majorGridlines/>
        <c:numFmt formatCode="General" sourceLinked="1"/>
        <c:tickLblPos val="nextTo"/>
        <c:crossAx val="107857792"/>
        <c:crosses val="autoZero"/>
        <c:crossBetween val="between"/>
      </c:valAx>
    </c:plotArea>
    <c:plotVisOnly val="1"/>
    <c:dispBlanksAs val="gap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2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1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1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1</c:v>
                </c:pt>
                <c:pt idx="7">
                  <c:v>11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1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dLbls>
            <c:showVal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1</c:v>
                </c:pt>
                <c:pt idx="4">
                  <c:v>11</c:v>
                </c:pt>
              </c:numCache>
            </c:numRef>
          </c:val>
        </c:ser>
        <c:dLbls>
          <c:showVal val="1"/>
        </c:dLbls>
        <c:shape val="box"/>
        <c:axId val="107804160"/>
        <c:axId val="107805696"/>
        <c:axId val="0"/>
      </c:bar3DChart>
      <c:catAx>
        <c:axId val="107804160"/>
        <c:scaling>
          <c:orientation val="minMax"/>
        </c:scaling>
        <c:axPos val="b"/>
        <c:tickLblPos val="nextTo"/>
        <c:crossAx val="107805696"/>
        <c:crosses val="autoZero"/>
        <c:auto val="1"/>
        <c:lblAlgn val="ctr"/>
        <c:lblOffset val="100"/>
      </c:catAx>
      <c:valAx>
        <c:axId val="107805696"/>
        <c:scaling>
          <c:orientation val="minMax"/>
        </c:scaling>
        <c:axPos val="l"/>
        <c:majorGridlines/>
        <c:numFmt formatCode="General" sourceLinked="1"/>
        <c:tickLblPos val="nextTo"/>
        <c:crossAx val="1078041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Foglio1!$B$24:$J$24</c:f>
              <c:numCache>
                <c:formatCode>General</c:formatCode>
                <c:ptCount val="9"/>
                <c:pt idx="3">
                  <c:v>1</c:v>
                </c:pt>
                <c:pt idx="4">
                  <c:v>1</c:v>
                </c:pt>
                <c:pt idx="6">
                  <c:v>2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3">
                  <c:v>1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9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1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1</c:v>
                </c:pt>
                <c:pt idx="6">
                  <c:v>2</c:v>
                </c:pt>
                <c:pt idx="7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1</c:v>
                </c:pt>
                <c:pt idx="6">
                  <c:v>9</c:v>
                </c:pt>
                <c:pt idx="7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Foglio1!$A$30</c:f>
              <c:strCache>
                <c:ptCount val="1"/>
              </c:strCache>
            </c:strRef>
          </c:tx>
          <c:cat>
            <c:strRef>
              <c:f>Foglio1!$B$22:$J$23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</c:numCache>
            </c:numRef>
          </c:val>
        </c:ser>
        <c:dLbls/>
        <c:axId val="108001152"/>
        <c:axId val="108002688"/>
      </c:barChart>
      <c:catAx>
        <c:axId val="108001152"/>
        <c:scaling>
          <c:orientation val="minMax"/>
        </c:scaling>
        <c:axPos val="b"/>
        <c:tickLblPos val="nextTo"/>
        <c:crossAx val="108002688"/>
        <c:crosses val="autoZero"/>
        <c:auto val="1"/>
        <c:lblAlgn val="ctr"/>
        <c:lblOffset val="100"/>
      </c:catAx>
      <c:valAx>
        <c:axId val="108002688"/>
        <c:scaling>
          <c:orientation val="minMax"/>
        </c:scaling>
        <c:axPos val="l"/>
        <c:majorGridlines/>
        <c:numFmt formatCode="General" sourceLinked="1"/>
        <c:tickLblPos val="nextTo"/>
        <c:crossAx val="108001152"/>
        <c:crosses val="autoZero"/>
        <c:crossBetween val="between"/>
      </c:valAx>
    </c:plotArea>
    <c:plotVisOnly val="1"/>
    <c:dispBlanksAs val="gap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Foglio1!$B$1:$J$1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Foglio1!$B$2:$J$2</c:f>
              <c:numCache>
                <c:formatCode>General</c:formatCode>
                <c:ptCount val="9"/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Foglio1!$B$1:$J$1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Foglio1!$B$3:$J$3</c:f>
              <c:numCache>
                <c:formatCode>General</c:formatCode>
                <c:ptCount val="9"/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Foglio1!$B$1:$J$1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Foglio1!$B$4:$J$4</c:f>
              <c:numCache>
                <c:formatCode>General</c:formatCode>
                <c:ptCount val="9"/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Foglio1!$B$1:$J$1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Foglio1!$B$5:$J$5</c:f>
              <c:numCache>
                <c:formatCode>General</c:formatCode>
                <c:ptCount val="9"/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Foglio1!$B$1:$J$1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Foglio1!$B$6:$J$6</c:f>
              <c:numCache>
                <c:formatCode>General</c:formatCode>
                <c:ptCount val="9"/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Foglio1!$B$1:$J$1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Foglio1!$B$7:$J$7</c:f>
              <c:numCache>
                <c:formatCode>General</c:formatCode>
                <c:ptCount val="9"/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/>
        <c:axId val="108082304"/>
        <c:axId val="108083840"/>
      </c:barChart>
      <c:catAx>
        <c:axId val="108082304"/>
        <c:scaling>
          <c:orientation val="minMax"/>
        </c:scaling>
        <c:axPos val="b"/>
        <c:numFmt formatCode="General" sourceLinked="1"/>
        <c:tickLblPos val="nextTo"/>
        <c:crossAx val="108083840"/>
        <c:crosses val="autoZero"/>
        <c:auto val="1"/>
        <c:lblAlgn val="ctr"/>
        <c:lblOffset val="100"/>
      </c:catAx>
      <c:valAx>
        <c:axId val="108083840"/>
        <c:scaling>
          <c:orientation val="minMax"/>
        </c:scaling>
        <c:axPos val="l"/>
        <c:majorGridlines/>
        <c:numFmt formatCode="General" sourceLinked="1"/>
        <c:tickLblPos val="nextTo"/>
        <c:crossAx val="1080823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2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71891968"/>
        <c:axId val="96543488"/>
        <c:axId val="0"/>
      </c:bar3DChart>
      <c:catAx>
        <c:axId val="71891968"/>
        <c:scaling>
          <c:orientation val="minMax"/>
        </c:scaling>
        <c:axPos val="b"/>
        <c:tickLblPos val="nextTo"/>
        <c:crossAx val="96543488"/>
        <c:crosses val="autoZero"/>
        <c:auto val="1"/>
        <c:lblAlgn val="ctr"/>
        <c:lblOffset val="100"/>
      </c:catAx>
      <c:valAx>
        <c:axId val="96543488"/>
        <c:scaling>
          <c:orientation val="minMax"/>
        </c:scaling>
        <c:axPos val="l"/>
        <c:majorGridlines/>
        <c:numFmt formatCode="General" sourceLinked="1"/>
        <c:tickLblPos val="nextTo"/>
        <c:crossAx val="7189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dLbls/>
        <c:axId val="108011904"/>
        <c:axId val="108013440"/>
      </c:barChart>
      <c:catAx>
        <c:axId val="108011904"/>
        <c:scaling>
          <c:orientation val="minMax"/>
        </c:scaling>
        <c:axPos val="b"/>
        <c:tickLblPos val="nextTo"/>
        <c:crossAx val="108013440"/>
        <c:crosses val="autoZero"/>
        <c:auto val="1"/>
        <c:lblAlgn val="ctr"/>
        <c:lblOffset val="100"/>
      </c:catAx>
      <c:valAx>
        <c:axId val="108013440"/>
        <c:scaling>
          <c:orientation val="minMax"/>
        </c:scaling>
        <c:axPos val="l"/>
        <c:majorGridlines/>
        <c:numFmt formatCode="General" sourceLinked="1"/>
        <c:tickLblPos val="nextTo"/>
        <c:crossAx val="108011904"/>
        <c:crosses val="autoZero"/>
        <c:crossBetween val="between"/>
      </c:valAx>
    </c:plotArea>
    <c:plotVisOnly val="1"/>
    <c:dispBlanksAs val="gap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2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2</c:v>
                </c:pt>
                <c:pt idx="3">
                  <c:v>2</c:v>
                </c:pt>
                <c:pt idx="4">
                  <c:v>8</c:v>
                </c:pt>
                <c:pt idx="5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dLbls/>
        <c:axId val="108211584"/>
        <c:axId val="108221568"/>
      </c:barChart>
      <c:catAx>
        <c:axId val="108211584"/>
        <c:scaling>
          <c:orientation val="minMax"/>
        </c:scaling>
        <c:axPos val="b"/>
        <c:tickLblPos val="nextTo"/>
        <c:crossAx val="108221568"/>
        <c:crosses val="autoZero"/>
        <c:auto val="1"/>
        <c:lblAlgn val="ctr"/>
        <c:lblOffset val="100"/>
      </c:catAx>
      <c:valAx>
        <c:axId val="108221568"/>
        <c:scaling>
          <c:orientation val="minMax"/>
        </c:scaling>
        <c:axPos val="l"/>
        <c:majorGridlines/>
        <c:numFmt formatCode="General" sourceLinked="1"/>
        <c:tickLblPos val="nextTo"/>
        <c:crossAx val="10821158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Foglio1!$A$23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Foglio1!$B$22:$I$22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Foglio1!$B$23:$I$23</c:f>
              <c:numCache>
                <c:formatCode>General</c:formatCode>
                <c:ptCount val="8"/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Foglio1!$A$24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Foglio1!$B$22:$I$22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Foglio1!$B$24:$I$24</c:f>
              <c:numCache>
                <c:formatCode>General</c:formatCode>
                <c:ptCount val="8"/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Foglio1!$A$25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Foglio1!$B$22:$I$22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Foglio1!$A$26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Foglio1!$B$22:$I$22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4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Foglio1!$A$27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Foglio1!$B$22:$I$22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3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Foglio1!$A$28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Foglio1!$B$22:$I$22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2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</c:ser>
        <c:dLbls/>
        <c:axId val="108165760"/>
        <c:axId val="108183936"/>
      </c:barChart>
      <c:catAx>
        <c:axId val="108165760"/>
        <c:scaling>
          <c:orientation val="minMax"/>
        </c:scaling>
        <c:axPos val="b"/>
        <c:tickLblPos val="nextTo"/>
        <c:crossAx val="108183936"/>
        <c:crosses val="autoZero"/>
        <c:auto val="1"/>
        <c:lblAlgn val="ctr"/>
        <c:lblOffset val="100"/>
      </c:catAx>
      <c:valAx>
        <c:axId val="108183936"/>
        <c:scaling>
          <c:orientation val="minMax"/>
        </c:scaling>
        <c:axPos val="l"/>
        <c:majorGridlines/>
        <c:numFmt formatCode="General" sourceLinked="1"/>
        <c:tickLblPos val="nextTo"/>
        <c:crossAx val="108165760"/>
        <c:crosses val="autoZero"/>
        <c:crossBetween val="between"/>
      </c:valAx>
    </c:plotArea>
    <c:plotVisOnly val="1"/>
    <c:dispBlanksAs val="gap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dLbls>
            <c:delete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1">
                  <c:v>5</c:v>
                </c:pt>
                <c:pt idx="3">
                  <c:v>2</c:v>
                </c:pt>
                <c:pt idx="4">
                  <c:v>7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dLbls>
            <c:delete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4</c:v>
                </c:pt>
                <c:pt idx="3">
                  <c:v>8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dLbls>
            <c:delete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2</c:v>
                </c:pt>
                <c:pt idx="3">
                  <c:v>9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dLbls>
            <c:delete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dLbls>
            <c:delete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dLbls>
            <c:delete val="1"/>
          </c:dLbls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showVal val="1"/>
        </c:dLbls>
        <c:shape val="box"/>
        <c:axId val="108425216"/>
        <c:axId val="108426752"/>
        <c:axId val="0"/>
      </c:bar3DChart>
      <c:catAx>
        <c:axId val="108425216"/>
        <c:scaling>
          <c:orientation val="minMax"/>
        </c:scaling>
        <c:axPos val="b"/>
        <c:tickLblPos val="nextTo"/>
        <c:crossAx val="108426752"/>
        <c:crosses val="autoZero"/>
        <c:auto val="1"/>
        <c:lblAlgn val="ctr"/>
        <c:lblOffset val="100"/>
      </c:catAx>
      <c:valAx>
        <c:axId val="108426752"/>
        <c:scaling>
          <c:orientation val="minMax"/>
        </c:scaling>
        <c:axPos val="l"/>
        <c:majorGridlines/>
        <c:numFmt formatCode="General" sourceLinked="1"/>
        <c:tickLblPos val="nextTo"/>
        <c:crossAx val="1084252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Foglio1!$A$24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Foglio1!$B$24:$J$24</c:f>
              <c:numCache>
                <c:formatCode>General</c:formatCode>
                <c:ptCount val="9"/>
                <c:pt idx="4">
                  <c:v>4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Foglio1!$A$25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3">
                  <c:v>3</c:v>
                </c:pt>
                <c:pt idx="4">
                  <c:v>7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Foglio1!$A$26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Foglio1!$A$27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2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Foglio1!$A$28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Foglio1!$A$29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Foglio1!$A$30</c:f>
              <c:strCache>
                <c:ptCount val="1"/>
              </c:strCache>
            </c:strRef>
          </c:tx>
          <c:cat>
            <c:strRef>
              <c:f>Foglio1!$B$23:$J$23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</c:numCache>
            </c:numRef>
          </c:val>
        </c:ser>
        <c:dLbls/>
        <c:axId val="108310912"/>
        <c:axId val="108312448"/>
      </c:barChart>
      <c:catAx>
        <c:axId val="108310912"/>
        <c:scaling>
          <c:orientation val="minMax"/>
        </c:scaling>
        <c:axPos val="b"/>
        <c:tickLblPos val="nextTo"/>
        <c:crossAx val="108312448"/>
        <c:crosses val="autoZero"/>
        <c:auto val="1"/>
        <c:lblAlgn val="ctr"/>
        <c:lblOffset val="100"/>
      </c:catAx>
      <c:valAx>
        <c:axId val="108312448"/>
        <c:scaling>
          <c:orientation val="minMax"/>
        </c:scaling>
        <c:axPos val="l"/>
        <c:majorGridlines/>
        <c:numFmt formatCode="General" sourceLinked="1"/>
        <c:tickLblPos val="nextTo"/>
        <c:crossAx val="108310912"/>
        <c:crosses val="autoZero"/>
        <c:crossBetween val="between"/>
      </c:valAx>
    </c:plotArea>
    <c:plotVisOnly val="1"/>
    <c:dispBlanksAs val="gap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Foglio1!$A$18</c:f>
              <c:strCache>
                <c:ptCount val="1"/>
                <c:pt idx="0">
                  <c:v>sez.A</c:v>
                </c:pt>
              </c:strCache>
            </c:strRef>
          </c:tx>
          <c:val>
            <c:numRef>
              <c:f>Foglio1!$B$18:$H$18</c:f>
              <c:numCache>
                <c:formatCode>General</c:formatCode>
                <c:ptCount val="7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Foglio1!$A$19</c:f>
              <c:strCache>
                <c:ptCount val="1"/>
              </c:strCache>
            </c:strRef>
          </c:tx>
          <c:val>
            <c:numRef>
              <c:f>Foglio1!$B$19:$H$19</c:f>
              <c:numCache>
                <c:formatCode>General</c:formatCode>
                <c:ptCount val="7"/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Foglio1!$A$20</c:f>
              <c:strCache>
                <c:ptCount val="1"/>
                <c:pt idx="0">
                  <c:v>Il sé e l'altro</c:v>
                </c:pt>
              </c:strCache>
            </c:strRef>
          </c:tx>
          <c:val>
            <c:numRef>
              <c:f>Foglio1!$B$20:$H$20</c:f>
              <c:numCache>
                <c:formatCode>General</c:formatCode>
                <c:ptCount val="7"/>
                <c:pt idx="2">
                  <c:v>0</c:v>
                </c:pt>
                <c:pt idx="3">
                  <c:v>4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Foglio1!$A$21</c:f>
              <c:strCache>
                <c:ptCount val="1"/>
                <c:pt idx="0">
                  <c:v>Il corpo e il movimento</c:v>
                </c:pt>
              </c:strCache>
            </c:strRef>
          </c:tx>
          <c:val>
            <c:numRef>
              <c:f>Foglio1!$B$21:$H$21</c:f>
              <c:numCache>
                <c:formatCode>General</c:formatCode>
                <c:ptCount val="7"/>
                <c:pt idx="2">
                  <c:v>0</c:v>
                </c:pt>
                <c:pt idx="3">
                  <c:v>5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Foglio1!$A$22</c:f>
              <c:strCache>
                <c:ptCount val="1"/>
                <c:pt idx="0">
                  <c:v>immagini suoni colori</c:v>
                </c:pt>
              </c:strCache>
            </c:strRef>
          </c:tx>
          <c:val>
            <c:numRef>
              <c:f>Foglio1!$B$22:$H$22</c:f>
              <c:numCache>
                <c:formatCode>General</c:formatCode>
                <c:ptCount val="7"/>
                <c:pt idx="2">
                  <c:v>0</c:v>
                </c:pt>
                <c:pt idx="3">
                  <c:v>6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Foglio1!$A$23</c:f>
              <c:strCache>
                <c:ptCount val="1"/>
                <c:pt idx="0">
                  <c:v>il discorsi e le parole</c:v>
                </c:pt>
              </c:strCache>
            </c:strRef>
          </c:tx>
          <c:val>
            <c:numRef>
              <c:f>Foglio1!$B$23:$H$23</c:f>
              <c:numCache>
                <c:formatCode>General</c:formatCode>
                <c:ptCount val="7"/>
                <c:pt idx="2">
                  <c:v>0</c:v>
                </c:pt>
                <c:pt idx="3">
                  <c:v>3</c:v>
                </c:pt>
                <c:pt idx="4">
                  <c:v>11</c:v>
                </c:pt>
                <c:pt idx="5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Foglio1!$A$24</c:f>
              <c:strCache>
                <c:ptCount val="1"/>
                <c:pt idx="0">
                  <c:v>la conoscenza del mondo</c:v>
                </c:pt>
              </c:strCache>
            </c:strRef>
          </c:tx>
          <c:val>
            <c:numRef>
              <c:f>Foglio1!$B$24:$H$24</c:f>
              <c:numCache>
                <c:formatCode>General</c:formatCode>
                <c:ptCount val="7"/>
                <c:pt idx="2">
                  <c:v>0</c:v>
                </c:pt>
                <c:pt idx="3">
                  <c:v>5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</c:ser>
        <c:dLbls/>
        <c:axId val="108376832"/>
        <c:axId val="108378368"/>
      </c:barChart>
      <c:catAx>
        <c:axId val="108376832"/>
        <c:scaling>
          <c:orientation val="minMax"/>
        </c:scaling>
        <c:axPos val="b"/>
        <c:tickLblPos val="nextTo"/>
        <c:crossAx val="108378368"/>
        <c:crosses val="autoZero"/>
        <c:auto val="1"/>
        <c:lblAlgn val="ctr"/>
        <c:lblOffset val="100"/>
      </c:catAx>
      <c:valAx>
        <c:axId val="108378368"/>
        <c:scaling>
          <c:orientation val="minMax"/>
        </c:scaling>
        <c:axPos val="l"/>
        <c:majorGridlines/>
        <c:numFmt formatCode="General" sourceLinked="1"/>
        <c:tickLblPos val="nextTo"/>
        <c:crossAx val="10837683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Foglio1!$A$3:$C$3</c:f>
              <c:strCache>
                <c:ptCount val="1"/>
                <c:pt idx="0">
                  <c:v>Il sé e l'altro</c:v>
                </c:pt>
              </c:strCache>
            </c:strRef>
          </c:tx>
          <c:cat>
            <c:strRef>
              <c:f>Foglio1!$D$2:$H$2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Foglio1!$D$3:$H$3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Foglio1!$A$4:$C$4</c:f>
              <c:strCache>
                <c:ptCount val="1"/>
                <c:pt idx="0">
                  <c:v>Il corpo e il movimento</c:v>
                </c:pt>
              </c:strCache>
            </c:strRef>
          </c:tx>
          <c:cat>
            <c:strRef>
              <c:f>Foglio1!$D$2:$H$2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Foglio1!$D$4:$H$4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Foglio1!$A$5:$C$5</c:f>
              <c:strCache>
                <c:ptCount val="1"/>
                <c:pt idx="0">
                  <c:v>immagini suoni colori</c:v>
                </c:pt>
              </c:strCache>
            </c:strRef>
          </c:tx>
          <c:cat>
            <c:strRef>
              <c:f>Foglio1!$D$2:$H$2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Foglio1!$D$5:$H$5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Foglio1!$A$6:$C$6</c:f>
              <c:strCache>
                <c:ptCount val="1"/>
                <c:pt idx="0">
                  <c:v>il discorsi e le parole</c:v>
                </c:pt>
              </c:strCache>
            </c:strRef>
          </c:tx>
          <c:cat>
            <c:strRef>
              <c:f>Foglio1!$D$2:$H$2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Foglio1!$D$6:$H$6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Foglio1!$A$7:$C$7</c:f>
              <c:strCache>
                <c:ptCount val="1"/>
                <c:pt idx="0">
                  <c:v>la conoscenza del mondo</c:v>
                </c:pt>
              </c:strCache>
            </c:strRef>
          </c:tx>
          <c:cat>
            <c:strRef>
              <c:f>Foglio1!$D$2:$H$2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Foglio1!$D$7:$H$7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/>
        <c:axId val="108563456"/>
        <c:axId val="108589824"/>
      </c:barChart>
      <c:catAx>
        <c:axId val="108563456"/>
        <c:scaling>
          <c:orientation val="minMax"/>
        </c:scaling>
        <c:axPos val="b"/>
        <c:tickLblPos val="nextTo"/>
        <c:crossAx val="108589824"/>
        <c:crosses val="autoZero"/>
        <c:auto val="1"/>
        <c:lblAlgn val="ctr"/>
        <c:lblOffset val="100"/>
      </c:catAx>
      <c:valAx>
        <c:axId val="108589824"/>
        <c:scaling>
          <c:orientation val="minMax"/>
        </c:scaling>
        <c:axPos val="l"/>
        <c:majorGridlines/>
        <c:numFmt formatCode="General" sourceLinked="1"/>
        <c:tickLblPos val="nextTo"/>
        <c:crossAx val="1085634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Foglio2!$A$5</c:f>
              <c:strCache>
                <c:ptCount val="1"/>
                <c:pt idx="0">
                  <c:v>SEZ. C </c:v>
                </c:pt>
              </c:strCache>
            </c:strRef>
          </c:tx>
          <c:val>
            <c:numRef>
              <c:f>Foglio2!$B$5:$H$5</c:f>
              <c:numCache>
                <c:formatCode>General</c:formatCode>
                <c:ptCount val="7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Foglio2!$A$6</c:f>
              <c:strCache>
                <c:ptCount val="1"/>
                <c:pt idx="0">
                  <c:v>Il sé e l'altro</c:v>
                </c:pt>
              </c:strCache>
            </c:strRef>
          </c:tx>
          <c:val>
            <c:numRef>
              <c:f>Foglio2!$B$6:$H$6</c:f>
              <c:numCache>
                <c:formatCode>General</c:formatCode>
                <c:ptCount val="7"/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Foglio2!$A$7</c:f>
              <c:strCache>
                <c:ptCount val="1"/>
                <c:pt idx="0">
                  <c:v>Il corpo e il movimento</c:v>
                </c:pt>
              </c:strCache>
            </c:strRef>
          </c:tx>
          <c:val>
            <c:numRef>
              <c:f>Foglio2!$B$7:$H$7</c:f>
              <c:numCache>
                <c:formatCode>General</c:formatCode>
                <c:ptCount val="7"/>
                <c:pt idx="2">
                  <c:v>1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Foglio2!$A$8</c:f>
              <c:strCache>
                <c:ptCount val="1"/>
                <c:pt idx="0">
                  <c:v>immagini suoni colori</c:v>
                </c:pt>
              </c:strCache>
            </c:strRef>
          </c:tx>
          <c:val>
            <c:numRef>
              <c:f>Foglio2!$B$8:$H$8</c:f>
              <c:numCache>
                <c:formatCode>General</c:formatCode>
                <c:ptCount val="7"/>
                <c:pt idx="2">
                  <c:v>1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Foglio2!$A$9</c:f>
              <c:strCache>
                <c:ptCount val="1"/>
                <c:pt idx="0">
                  <c:v>il discorsi e le parole</c:v>
                </c:pt>
              </c:strCache>
            </c:strRef>
          </c:tx>
          <c:val>
            <c:numRef>
              <c:f>Foglio2!$B$9:$H$9</c:f>
              <c:numCache>
                <c:formatCode>General</c:formatCode>
                <c:ptCount val="7"/>
                <c:pt idx="2">
                  <c:v>1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Foglio2!$A$10</c:f>
              <c:strCache>
                <c:ptCount val="1"/>
                <c:pt idx="0">
                  <c:v>la conoscenza del mondo</c:v>
                </c:pt>
              </c:strCache>
            </c:strRef>
          </c:tx>
          <c:val>
            <c:numRef>
              <c:f>Foglio2!$B$10:$H$10</c:f>
              <c:numCache>
                <c:formatCode>General</c:formatCode>
                <c:ptCount val="7"/>
                <c:pt idx="2">
                  <c:v>2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/>
        <c:axId val="108649088"/>
        <c:axId val="108659072"/>
      </c:barChart>
      <c:catAx>
        <c:axId val="108649088"/>
        <c:scaling>
          <c:orientation val="minMax"/>
        </c:scaling>
        <c:axPos val="b"/>
        <c:tickLblPos val="nextTo"/>
        <c:crossAx val="108659072"/>
        <c:crosses val="autoZero"/>
        <c:auto val="1"/>
        <c:lblAlgn val="ctr"/>
        <c:lblOffset val="100"/>
      </c:catAx>
      <c:valAx>
        <c:axId val="108659072"/>
        <c:scaling>
          <c:orientation val="minMax"/>
        </c:scaling>
        <c:axPos val="l"/>
        <c:majorGridlines/>
        <c:numFmt formatCode="General" sourceLinked="1"/>
        <c:tickLblPos val="nextTo"/>
        <c:crossAx val="1086490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Foglio2!$A$24</c:f>
              <c:strCache>
                <c:ptCount val="1"/>
                <c:pt idx="0">
                  <c:v>SEZ. D</c:v>
                </c:pt>
              </c:strCache>
            </c:strRef>
          </c:tx>
          <c:val>
            <c:numRef>
              <c:f>Foglio2!$B$24:$H$24</c:f>
              <c:numCache>
                <c:formatCode>General</c:formatCode>
                <c:ptCount val="7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Foglio2!$A$25</c:f>
              <c:strCache>
                <c:ptCount val="1"/>
                <c:pt idx="0">
                  <c:v>Il sé e l'altro</c:v>
                </c:pt>
              </c:strCache>
            </c:strRef>
          </c:tx>
          <c:val>
            <c:numRef>
              <c:f>Foglio2!$B$25:$H$25</c:f>
              <c:numCache>
                <c:formatCode>General</c:formatCode>
                <c:ptCount val="7"/>
                <c:pt idx="3">
                  <c:v>6</c:v>
                </c:pt>
                <c:pt idx="4">
                  <c:v>14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Foglio2!$A$26</c:f>
              <c:strCache>
                <c:ptCount val="1"/>
                <c:pt idx="0">
                  <c:v>Il corpo e il movimento</c:v>
                </c:pt>
              </c:strCache>
            </c:strRef>
          </c:tx>
          <c:val>
            <c:numRef>
              <c:f>Foglio2!$B$26:$H$26</c:f>
              <c:numCache>
                <c:formatCode>General</c:formatCode>
                <c:ptCount val="7"/>
                <c:pt idx="3">
                  <c:v>5</c:v>
                </c:pt>
                <c:pt idx="4">
                  <c:v>15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Foglio2!$A$27</c:f>
              <c:strCache>
                <c:ptCount val="1"/>
                <c:pt idx="0">
                  <c:v>immagini suoni colori</c:v>
                </c:pt>
              </c:strCache>
            </c:strRef>
          </c:tx>
          <c:val>
            <c:numRef>
              <c:f>Foglio2!$B$27:$H$27</c:f>
              <c:numCache>
                <c:formatCode>General</c:formatCode>
                <c:ptCount val="7"/>
                <c:pt idx="3">
                  <c:v>2</c:v>
                </c:pt>
                <c:pt idx="4">
                  <c:v>18</c:v>
                </c:pt>
                <c:pt idx="5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Foglio2!$A$28</c:f>
              <c:strCache>
                <c:ptCount val="1"/>
                <c:pt idx="0">
                  <c:v>il discorsi e le parole</c:v>
                </c:pt>
              </c:strCache>
            </c:strRef>
          </c:tx>
          <c:val>
            <c:numRef>
              <c:f>Foglio2!$B$28:$H$28</c:f>
              <c:numCache>
                <c:formatCode>General</c:formatCode>
                <c:ptCount val="7"/>
                <c:pt idx="3">
                  <c:v>6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Foglio2!$A$29</c:f>
              <c:strCache>
                <c:ptCount val="1"/>
                <c:pt idx="0">
                  <c:v>la conoscenza del mondo</c:v>
                </c:pt>
              </c:strCache>
            </c:strRef>
          </c:tx>
          <c:val>
            <c:numRef>
              <c:f>Foglio2!$B$29:$H$29</c:f>
              <c:numCache>
                <c:formatCode>General</c:formatCode>
                <c:ptCount val="7"/>
                <c:pt idx="3">
                  <c:v>2</c:v>
                </c:pt>
                <c:pt idx="4">
                  <c:v>17</c:v>
                </c:pt>
                <c:pt idx="5">
                  <c:v>3</c:v>
                </c:pt>
              </c:numCache>
            </c:numRef>
          </c:val>
        </c:ser>
        <c:dLbls/>
        <c:axId val="108726528"/>
        <c:axId val="108732416"/>
      </c:barChart>
      <c:catAx>
        <c:axId val="108726528"/>
        <c:scaling>
          <c:orientation val="minMax"/>
        </c:scaling>
        <c:axPos val="b"/>
        <c:tickLblPos val="nextTo"/>
        <c:crossAx val="108732416"/>
        <c:crosses val="autoZero"/>
        <c:auto val="1"/>
        <c:lblAlgn val="ctr"/>
        <c:lblOffset val="100"/>
      </c:catAx>
      <c:valAx>
        <c:axId val="108732416"/>
        <c:scaling>
          <c:orientation val="minMax"/>
        </c:scaling>
        <c:axPos val="l"/>
        <c:majorGridlines/>
        <c:numFmt formatCode="General" sourceLinked="1"/>
        <c:tickLblPos val="nextTo"/>
        <c:crossAx val="1087265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Foglio3!$A$6</c:f>
              <c:strCache>
                <c:ptCount val="1"/>
                <c:pt idx="0">
                  <c:v>Il sé e l'altro</c:v>
                </c:pt>
              </c:strCache>
            </c:strRef>
          </c:tx>
          <c:cat>
            <c:multiLvlStrRef>
              <c:f>Foglio3!$B$4:$G$5</c:f>
              <c:multiLvlStrCache>
                <c:ptCount val="6"/>
                <c:lvl>
                  <c:pt idx="2">
                    <c:v>A</c:v>
                  </c:pt>
                  <c:pt idx="3">
                    <c:v>B</c:v>
                  </c:pt>
                  <c:pt idx="4">
                    <c:v>C</c:v>
                  </c:pt>
                  <c:pt idx="5">
                    <c:v>D</c:v>
                  </c:pt>
                </c:lvl>
                <c:lvl>
                  <c:pt idx="0">
                    <c:v>alunni valutati 17</c:v>
                  </c:pt>
                </c:lvl>
              </c:multiLvlStrCache>
            </c:multiLvlStrRef>
          </c:cat>
          <c:val>
            <c:numRef>
              <c:f>Foglio3!$B$6:$G$6</c:f>
              <c:numCache>
                <c:formatCode>General</c:formatCode>
                <c:ptCount val="6"/>
                <c:pt idx="3">
                  <c:v>10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Foglio3!$A$7</c:f>
              <c:strCache>
                <c:ptCount val="1"/>
                <c:pt idx="0">
                  <c:v>Il corpo e il movimento</c:v>
                </c:pt>
              </c:strCache>
            </c:strRef>
          </c:tx>
          <c:cat>
            <c:multiLvlStrRef>
              <c:f>Foglio3!$B$4:$G$5</c:f>
              <c:multiLvlStrCache>
                <c:ptCount val="6"/>
                <c:lvl>
                  <c:pt idx="2">
                    <c:v>A</c:v>
                  </c:pt>
                  <c:pt idx="3">
                    <c:v>B</c:v>
                  </c:pt>
                  <c:pt idx="4">
                    <c:v>C</c:v>
                  </c:pt>
                  <c:pt idx="5">
                    <c:v>D</c:v>
                  </c:pt>
                </c:lvl>
                <c:lvl>
                  <c:pt idx="0">
                    <c:v>alunni valutati 17</c:v>
                  </c:pt>
                </c:lvl>
              </c:multiLvlStrCache>
            </c:multiLvlStrRef>
          </c:cat>
          <c:val>
            <c:numRef>
              <c:f>Foglio3!$B$7:$G$7</c:f>
              <c:numCache>
                <c:formatCode>General</c:formatCode>
                <c:ptCount val="6"/>
                <c:pt idx="3">
                  <c:v>10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Foglio3!$A$8</c:f>
              <c:strCache>
                <c:ptCount val="1"/>
                <c:pt idx="0">
                  <c:v>immagini suoni colori</c:v>
                </c:pt>
              </c:strCache>
            </c:strRef>
          </c:tx>
          <c:cat>
            <c:multiLvlStrRef>
              <c:f>Foglio3!$B$4:$G$5</c:f>
              <c:multiLvlStrCache>
                <c:ptCount val="6"/>
                <c:lvl>
                  <c:pt idx="2">
                    <c:v>A</c:v>
                  </c:pt>
                  <c:pt idx="3">
                    <c:v>B</c:v>
                  </c:pt>
                  <c:pt idx="4">
                    <c:v>C</c:v>
                  </c:pt>
                  <c:pt idx="5">
                    <c:v>D</c:v>
                  </c:pt>
                </c:lvl>
                <c:lvl>
                  <c:pt idx="0">
                    <c:v>alunni valutati 17</c:v>
                  </c:pt>
                </c:lvl>
              </c:multiLvlStrCache>
            </c:multiLvlStrRef>
          </c:cat>
          <c:val>
            <c:numRef>
              <c:f>Foglio3!$B$8:$G$8</c:f>
              <c:numCache>
                <c:formatCode>General</c:formatCode>
                <c:ptCount val="6"/>
                <c:pt idx="3">
                  <c:v>10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Foglio3!$A$9</c:f>
              <c:strCache>
                <c:ptCount val="1"/>
                <c:pt idx="0">
                  <c:v>il discorsi e le parole</c:v>
                </c:pt>
              </c:strCache>
            </c:strRef>
          </c:tx>
          <c:cat>
            <c:multiLvlStrRef>
              <c:f>Foglio3!$B$4:$G$5</c:f>
              <c:multiLvlStrCache>
                <c:ptCount val="6"/>
                <c:lvl>
                  <c:pt idx="2">
                    <c:v>A</c:v>
                  </c:pt>
                  <c:pt idx="3">
                    <c:v>B</c:v>
                  </c:pt>
                  <c:pt idx="4">
                    <c:v>C</c:v>
                  </c:pt>
                  <c:pt idx="5">
                    <c:v>D</c:v>
                  </c:pt>
                </c:lvl>
                <c:lvl>
                  <c:pt idx="0">
                    <c:v>alunni valutati 17</c:v>
                  </c:pt>
                </c:lvl>
              </c:multiLvlStrCache>
            </c:multiLvlStrRef>
          </c:cat>
          <c:val>
            <c:numRef>
              <c:f>Foglio3!$B$9:$G$9</c:f>
              <c:numCache>
                <c:formatCode>General</c:formatCode>
                <c:ptCount val="6"/>
                <c:pt idx="3">
                  <c:v>8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Foglio3!$A$10</c:f>
              <c:strCache>
                <c:ptCount val="1"/>
                <c:pt idx="0">
                  <c:v>la conoscenza del mondo</c:v>
                </c:pt>
              </c:strCache>
            </c:strRef>
          </c:tx>
          <c:cat>
            <c:multiLvlStrRef>
              <c:f>Foglio3!$B$4:$G$5</c:f>
              <c:multiLvlStrCache>
                <c:ptCount val="6"/>
                <c:lvl>
                  <c:pt idx="2">
                    <c:v>A</c:v>
                  </c:pt>
                  <c:pt idx="3">
                    <c:v>B</c:v>
                  </c:pt>
                  <c:pt idx="4">
                    <c:v>C</c:v>
                  </c:pt>
                  <c:pt idx="5">
                    <c:v>D</c:v>
                  </c:pt>
                </c:lvl>
                <c:lvl>
                  <c:pt idx="0">
                    <c:v>alunni valutati 17</c:v>
                  </c:pt>
                </c:lvl>
              </c:multiLvlStrCache>
            </c:multiLvlStrRef>
          </c:cat>
          <c:val>
            <c:numRef>
              <c:f>Foglio3!$B$10:$G$10</c:f>
              <c:numCache>
                <c:formatCode>General</c:formatCode>
                <c:ptCount val="6"/>
                <c:pt idx="3">
                  <c:v>10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/>
        <c:axId val="108802816"/>
        <c:axId val="108804352"/>
      </c:barChart>
      <c:catAx>
        <c:axId val="108802816"/>
        <c:scaling>
          <c:orientation val="minMax"/>
        </c:scaling>
        <c:axPos val="b"/>
        <c:tickLblPos val="nextTo"/>
        <c:crossAx val="108804352"/>
        <c:crosses val="autoZero"/>
        <c:auto val="1"/>
        <c:lblAlgn val="ctr"/>
        <c:lblOffset val="100"/>
      </c:catAx>
      <c:valAx>
        <c:axId val="108804352"/>
        <c:scaling>
          <c:orientation val="minMax"/>
        </c:scaling>
        <c:axPos val="l"/>
        <c:majorGridlines/>
        <c:numFmt formatCode="General" sourceLinked="1"/>
        <c:tickLblPos val="nextTo"/>
        <c:crossAx val="1088028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Foglio1!$B$25:$J$25</c:f>
              <c:numCache>
                <c:formatCode>General</c:formatCode>
                <c:ptCount val="9"/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Foglio1!$B$26:$J$26</c:f>
              <c:numCache>
                <c:formatCode>General</c:formatCode>
                <c:ptCount val="9"/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Foglio1!$B$27:$J$27</c:f>
              <c:numCache>
                <c:formatCode>General</c:formatCode>
                <c:ptCount val="9"/>
                <c:pt idx="3">
                  <c:v>4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Foglio1!$B$28:$J$28</c:f>
              <c:numCache>
                <c:formatCode>General</c:formatCode>
                <c:ptCount val="9"/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Foglio1!$B$29:$J$29</c:f>
              <c:numCache>
                <c:formatCode>General</c:formatCode>
                <c:ptCount val="9"/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Foglio1!$B$24:$J$24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Foglio1!$B$30:$J$30</c:f>
              <c:numCache>
                <c:formatCode>General</c:formatCode>
                <c:ptCount val="9"/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/>
        <c:axId val="96590080"/>
        <c:axId val="96485376"/>
      </c:barChart>
      <c:catAx>
        <c:axId val="96590080"/>
        <c:scaling>
          <c:orientation val="minMax"/>
        </c:scaling>
        <c:axPos val="b"/>
        <c:tickLblPos val="nextTo"/>
        <c:crossAx val="96485376"/>
        <c:crosses val="autoZero"/>
        <c:auto val="1"/>
        <c:lblAlgn val="ctr"/>
        <c:lblOffset val="100"/>
      </c:catAx>
      <c:valAx>
        <c:axId val="96485376"/>
        <c:scaling>
          <c:orientation val="minMax"/>
        </c:scaling>
        <c:axPos val="l"/>
        <c:majorGridlines/>
        <c:numFmt formatCode="General" sourceLinked="1"/>
        <c:tickLblPos val="nextTo"/>
        <c:crossAx val="96590080"/>
        <c:crosses val="autoZero"/>
        <c:crossBetween val="between"/>
      </c:valAx>
    </c:plotArea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Foglio3!$A$22</c:f>
              <c:strCache>
                <c:ptCount val="1"/>
                <c:pt idx="0">
                  <c:v>SEZ. A18 ALUNNI</c:v>
                </c:pt>
              </c:strCache>
            </c:strRef>
          </c:tx>
          <c:val>
            <c:numRef>
              <c:f>Foglio3!$B$22:$H$22</c:f>
              <c:numCache>
                <c:formatCode>General</c:formatCode>
                <c:ptCount val="7"/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Foglio3!$A$23</c:f>
              <c:strCache>
                <c:ptCount val="1"/>
                <c:pt idx="0">
                  <c:v>Il sé e l'altro</c:v>
                </c:pt>
              </c:strCache>
            </c:strRef>
          </c:tx>
          <c:val>
            <c:numRef>
              <c:f>Foglio3!$B$23:$H$23</c:f>
              <c:numCache>
                <c:formatCode>General</c:formatCode>
                <c:ptCount val="7"/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Foglio3!$A$24</c:f>
              <c:strCache>
                <c:ptCount val="1"/>
                <c:pt idx="0">
                  <c:v>Il corpo e il movimento</c:v>
                </c:pt>
              </c:strCache>
            </c:strRef>
          </c:tx>
          <c:val>
            <c:numRef>
              <c:f>Foglio3!$B$24:$H$24</c:f>
              <c:numCache>
                <c:formatCode>General</c:formatCode>
                <c:ptCount val="7"/>
                <c:pt idx="3">
                  <c:v>7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Foglio3!$A$25</c:f>
              <c:strCache>
                <c:ptCount val="1"/>
                <c:pt idx="0">
                  <c:v>immagini suoni colori</c:v>
                </c:pt>
              </c:strCache>
            </c:strRef>
          </c:tx>
          <c:val>
            <c:numRef>
              <c:f>Foglio3!$B$25:$H$25</c:f>
              <c:numCache>
                <c:formatCode>General</c:formatCode>
                <c:ptCount val="7"/>
                <c:pt idx="3">
                  <c:v>9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Foglio3!$A$26</c:f>
              <c:strCache>
                <c:ptCount val="1"/>
                <c:pt idx="0">
                  <c:v>il discorsi e le parole</c:v>
                </c:pt>
              </c:strCache>
            </c:strRef>
          </c:tx>
          <c:val>
            <c:numRef>
              <c:f>Foglio3!$B$26:$H$26</c:f>
              <c:numCache>
                <c:formatCode>General</c:formatCode>
                <c:ptCount val="7"/>
                <c:pt idx="3">
                  <c:v>9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Foglio3!$A$27</c:f>
              <c:strCache>
                <c:ptCount val="1"/>
                <c:pt idx="0">
                  <c:v>la conoscenza del mondo</c:v>
                </c:pt>
              </c:strCache>
            </c:strRef>
          </c:tx>
          <c:val>
            <c:numRef>
              <c:f>Foglio3!$B$27:$H$27</c:f>
              <c:numCache>
                <c:formatCode>General</c:formatCode>
                <c:ptCount val="7"/>
                <c:pt idx="3">
                  <c:v>10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/>
        <c:axId val="108949888"/>
        <c:axId val="108951424"/>
      </c:barChart>
      <c:catAx>
        <c:axId val="108949888"/>
        <c:scaling>
          <c:orientation val="minMax"/>
        </c:scaling>
        <c:axPos val="b"/>
        <c:tickLblPos val="nextTo"/>
        <c:crossAx val="108951424"/>
        <c:crosses val="autoZero"/>
        <c:auto val="1"/>
        <c:lblAlgn val="ctr"/>
        <c:lblOffset val="100"/>
      </c:catAx>
      <c:valAx>
        <c:axId val="108951424"/>
        <c:scaling>
          <c:orientation val="minMax"/>
        </c:scaling>
        <c:axPos val="l"/>
        <c:majorGridlines/>
        <c:numFmt formatCode="General" sourceLinked="1"/>
        <c:tickLblPos val="nextTo"/>
        <c:crossAx val="1089498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Foglio3!$B$37</c:f>
              <c:strCache>
                <c:ptCount val="1"/>
                <c:pt idx="0">
                  <c:v>sez.B alunni val.16</c:v>
                </c:pt>
              </c:strCache>
            </c:strRef>
          </c:tx>
          <c:val>
            <c:numRef>
              <c:f>Foglio3!$C$37:$I$37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Foglio3!$B$38</c:f>
              <c:strCache>
                <c:ptCount val="1"/>
              </c:strCache>
            </c:strRef>
          </c:tx>
          <c:val>
            <c:numRef>
              <c:f>Foglio3!$C$38:$I$38</c:f>
              <c:numCache>
                <c:formatCode>General</c:formatCode>
                <c:ptCount val="7"/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Foglio3!$B$39</c:f>
              <c:strCache>
                <c:ptCount val="1"/>
                <c:pt idx="0">
                  <c:v>Il sé e l'altro</c:v>
                </c:pt>
              </c:strCache>
            </c:strRef>
          </c:tx>
          <c:val>
            <c:numRef>
              <c:f>Foglio3!$C$39:$I$39</c:f>
              <c:numCache>
                <c:formatCode>General</c:formatCode>
                <c:ptCount val="7"/>
                <c:pt idx="3">
                  <c:v>0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Foglio3!$B$40</c:f>
              <c:strCache>
                <c:ptCount val="1"/>
                <c:pt idx="0">
                  <c:v>Il corpo e il movimento</c:v>
                </c:pt>
              </c:strCache>
            </c:strRef>
          </c:tx>
          <c:val>
            <c:numRef>
              <c:f>Foglio3!$C$40:$I$40</c:f>
              <c:numCache>
                <c:formatCode>General</c:formatCode>
                <c:ptCount val="7"/>
                <c:pt idx="3">
                  <c:v>0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Foglio3!$B$41</c:f>
              <c:strCache>
                <c:ptCount val="1"/>
                <c:pt idx="0">
                  <c:v>immagini suoni colori</c:v>
                </c:pt>
              </c:strCache>
            </c:strRef>
          </c:tx>
          <c:val>
            <c:numRef>
              <c:f>Foglio3!$C$41:$I$41</c:f>
              <c:numCache>
                <c:formatCode>General</c:formatCode>
                <c:ptCount val="7"/>
                <c:pt idx="3">
                  <c:v>0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Foglio3!$B$42</c:f>
              <c:strCache>
                <c:ptCount val="1"/>
                <c:pt idx="0">
                  <c:v>il discorsi e le parole</c:v>
                </c:pt>
              </c:strCache>
            </c:strRef>
          </c:tx>
          <c:val>
            <c:numRef>
              <c:f>Foglio3!$C$42:$I$42</c:f>
              <c:numCache>
                <c:formatCode>General</c:formatCode>
                <c:ptCount val="7"/>
                <c:pt idx="3">
                  <c:v>0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ser>
          <c:idx val="6"/>
          <c:order val="6"/>
          <c:tx>
            <c:strRef>
              <c:f>Foglio3!$B$43</c:f>
              <c:strCache>
                <c:ptCount val="1"/>
                <c:pt idx="0">
                  <c:v>la conoscenza del mondo</c:v>
                </c:pt>
              </c:strCache>
            </c:strRef>
          </c:tx>
          <c:val>
            <c:numRef>
              <c:f>Foglio3!$C$43:$I$43</c:f>
              <c:numCache>
                <c:formatCode>General</c:formatCode>
                <c:ptCount val="7"/>
                <c:pt idx="3">
                  <c:v>0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</c:ser>
        <c:dLbls/>
        <c:axId val="109012096"/>
        <c:axId val="109013632"/>
      </c:barChart>
      <c:catAx>
        <c:axId val="109012096"/>
        <c:scaling>
          <c:orientation val="minMax"/>
        </c:scaling>
        <c:axPos val="b"/>
        <c:tickLblPos val="nextTo"/>
        <c:crossAx val="109013632"/>
        <c:crosses val="autoZero"/>
        <c:auto val="1"/>
        <c:lblAlgn val="ctr"/>
        <c:lblOffset val="100"/>
      </c:catAx>
      <c:valAx>
        <c:axId val="109013632"/>
        <c:scaling>
          <c:orientation val="minMax"/>
        </c:scaling>
        <c:axPos val="l"/>
        <c:majorGridlines/>
        <c:numFmt formatCode="General" sourceLinked="1"/>
        <c:tickLblPos val="nextTo"/>
        <c:crossAx val="1090120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/>
        <c:axId val="146312576"/>
        <c:axId val="146326656"/>
      </c:barChart>
      <c:catAx>
        <c:axId val="146312576"/>
        <c:scaling>
          <c:orientation val="minMax"/>
        </c:scaling>
        <c:axPos val="b"/>
        <c:tickLblPos val="nextTo"/>
        <c:crossAx val="146326656"/>
        <c:crosses val="autoZero"/>
        <c:auto val="1"/>
        <c:lblAlgn val="ctr"/>
        <c:lblOffset val="100"/>
      </c:catAx>
      <c:valAx>
        <c:axId val="146326656"/>
        <c:scaling>
          <c:orientation val="minMax"/>
        </c:scaling>
        <c:axPos val="l"/>
        <c:majorGridlines/>
        <c:numFmt formatCode="General" sourceLinked="1"/>
        <c:tickLblPos val="nextTo"/>
        <c:crossAx val="1463125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axId val="146566528"/>
        <c:axId val="146588800"/>
      </c:barChart>
      <c:catAx>
        <c:axId val="146566528"/>
        <c:scaling>
          <c:orientation val="minMax"/>
        </c:scaling>
        <c:axPos val="b"/>
        <c:tickLblPos val="nextTo"/>
        <c:crossAx val="146588800"/>
        <c:crosses val="autoZero"/>
        <c:auto val="1"/>
        <c:lblAlgn val="ctr"/>
        <c:lblOffset val="100"/>
      </c:catAx>
      <c:valAx>
        <c:axId val="146588800"/>
        <c:scaling>
          <c:orientation val="minMax"/>
        </c:scaling>
        <c:axPos val="l"/>
        <c:majorGridlines/>
        <c:numFmt formatCode="General" sourceLinked="1"/>
        <c:tickLblPos val="nextTo"/>
        <c:crossAx val="1465665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SEL MONDO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SEL MONDO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SEL MONDO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SEL MONDO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axId val="146217216"/>
        <c:axId val="146339712"/>
      </c:barChart>
      <c:catAx>
        <c:axId val="146217216"/>
        <c:scaling>
          <c:orientation val="minMax"/>
        </c:scaling>
        <c:axPos val="b"/>
        <c:tickLblPos val="nextTo"/>
        <c:crossAx val="146339712"/>
        <c:crosses val="autoZero"/>
        <c:auto val="1"/>
        <c:lblAlgn val="ctr"/>
        <c:lblOffset val="100"/>
      </c:catAx>
      <c:valAx>
        <c:axId val="146339712"/>
        <c:scaling>
          <c:orientation val="minMax"/>
        </c:scaling>
        <c:axPos val="l"/>
        <c:majorGridlines/>
        <c:numFmt formatCode="General" sourceLinked="1"/>
        <c:tickLblPos val="nextTo"/>
        <c:crossAx val="1462172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13</c:v>
                </c:pt>
                <c:pt idx="1">
                  <c:v>17</c:v>
                </c:pt>
                <c:pt idx="2">
                  <c:v>13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6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/>
        <c:axId val="146887424"/>
        <c:axId val="146888960"/>
      </c:barChart>
      <c:catAx>
        <c:axId val="146887424"/>
        <c:scaling>
          <c:orientation val="minMax"/>
        </c:scaling>
        <c:axPos val="b"/>
        <c:tickLblPos val="nextTo"/>
        <c:crossAx val="146888960"/>
        <c:crosses val="autoZero"/>
        <c:auto val="1"/>
        <c:lblAlgn val="ctr"/>
        <c:lblOffset val="100"/>
      </c:catAx>
      <c:valAx>
        <c:axId val="146888960"/>
        <c:scaling>
          <c:orientation val="minMax"/>
        </c:scaling>
        <c:axPos val="l"/>
        <c:majorGridlines/>
        <c:numFmt formatCode="General" sourceLinked="1"/>
        <c:tickLblPos val="nextTo"/>
        <c:crossAx val="1468874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3.6680154564012836E-2"/>
          <c:y val="6.3898887639045124E-2"/>
          <c:w val="0.8588418635170606"/>
          <c:h val="0.808098362704661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</c:v>
                </c:pt>
              </c:strCache>
            </c:strRef>
          </c:tx>
          <c:cat>
            <c:strRef>
              <c:f>Foglio1!$A$2:$A$6</c:f>
              <c:strCache>
                <c:ptCount val="5"/>
                <c:pt idx="0">
                  <c:v>IL SE' E L' ALTRO</c:v>
                </c:pt>
                <c:pt idx="1">
                  <c:v>IL CORPO E IL MOVIMENTO</c:v>
                </c:pt>
                <c:pt idx="2">
                  <c:v>IMMAGINI SUONI E COLORI</c:v>
                </c:pt>
                <c:pt idx="3">
                  <c:v>I DISCORSI E LE PAROLE</c:v>
                </c:pt>
                <c:pt idx="4">
                  <c:v>LA CONOSCENZA DEL MONDO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/>
        <c:axId val="147019648"/>
        <c:axId val="147021184"/>
      </c:barChart>
      <c:catAx>
        <c:axId val="147019648"/>
        <c:scaling>
          <c:orientation val="minMax"/>
        </c:scaling>
        <c:axPos val="b"/>
        <c:tickLblPos val="nextTo"/>
        <c:crossAx val="147021184"/>
        <c:crosses val="autoZero"/>
        <c:auto val="1"/>
        <c:lblAlgn val="ctr"/>
        <c:lblOffset val="100"/>
      </c:catAx>
      <c:valAx>
        <c:axId val="147021184"/>
        <c:scaling>
          <c:orientation val="minMax"/>
        </c:scaling>
        <c:axPos val="l"/>
        <c:majorGridlines/>
        <c:numFmt formatCode="General" sourceLinked="1"/>
        <c:tickLblPos val="nextTo"/>
        <c:crossAx val="14701964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3">
                  <c:v>5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3">
                  <c:v>5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3">
                  <c:v>5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3">
                  <c:v>5</c:v>
                </c:pt>
                <c:pt idx="4">
                  <c:v>2</c:v>
                </c:pt>
                <c:pt idx="5">
                  <c:v>9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3">
                  <c:v>5</c:v>
                </c:pt>
                <c:pt idx="4">
                  <c:v>2</c:v>
                </c:pt>
                <c:pt idx="5">
                  <c:v>9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3">
                  <c:v>5</c:v>
                </c:pt>
                <c:pt idx="4">
                  <c:v>2</c:v>
                </c:pt>
                <c:pt idx="5">
                  <c:v>9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6533504"/>
        <c:axId val="96744192"/>
        <c:axId val="0"/>
      </c:bar3DChart>
      <c:catAx>
        <c:axId val="96533504"/>
        <c:scaling>
          <c:orientation val="minMax"/>
        </c:scaling>
        <c:axPos val="b"/>
        <c:tickLblPos val="nextTo"/>
        <c:crossAx val="96744192"/>
        <c:crosses val="autoZero"/>
        <c:auto val="1"/>
        <c:lblAlgn val="ctr"/>
        <c:lblOffset val="100"/>
      </c:catAx>
      <c:valAx>
        <c:axId val="96744192"/>
        <c:scaling>
          <c:orientation val="minMax"/>
        </c:scaling>
        <c:axPos val="l"/>
        <c:majorGridlines/>
        <c:numFmt formatCode="General" sourceLinked="1"/>
        <c:tickLblPos val="nextTo"/>
        <c:crossAx val="96533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47"/>
          <c:w val="0.18204046369203855"/>
          <c:h val="0.74805737824438623"/>
        </c:manualLayout>
      </c:layout>
    </c:legend>
    <c:plotVisOnly val="1"/>
    <c:dispBlanksAs val="gap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col"/>
        <c:grouping val="clustered"/>
        <c:ser>
          <c:idx val="0"/>
          <c:order val="0"/>
          <c:tx>
            <c:strRef>
              <c:f>Foglio1!$A$25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Foglio1!$B$25:$I$25</c:f>
              <c:numCache>
                <c:formatCode>General</c:formatCode>
                <c:ptCount val="8"/>
                <c:pt idx="3">
                  <c:v>5</c:v>
                </c:pt>
                <c:pt idx="4">
                  <c:v>2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Foglio1!$A$26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Foglio1!$B$26:$I$26</c:f>
              <c:numCache>
                <c:formatCode>General</c:formatCode>
                <c:ptCount val="8"/>
                <c:pt idx="3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Foglio1!$A$27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Foglio1!$B$27:$I$27</c:f>
              <c:numCache>
                <c:formatCode>General</c:formatCode>
                <c:ptCount val="8"/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Foglio1!$A$28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Foglio1!$B$28:$I$28</c:f>
              <c:numCache>
                <c:formatCode>General</c:formatCode>
                <c:ptCount val="8"/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Foglio1!$A$29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Foglio1!$B$29:$I$29</c:f>
              <c:numCache>
                <c:formatCode>General</c:formatCode>
                <c:ptCount val="8"/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Foglio1!$A$30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Foglio1!$B$24:$I$24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Foglio1!$B$30:$I$30</c:f>
              <c:numCache>
                <c:formatCode>General</c:formatCode>
                <c:ptCount val="8"/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/>
        <c:axId val="96889088"/>
        <c:axId val="96899072"/>
      </c:barChart>
      <c:catAx>
        <c:axId val="96889088"/>
        <c:scaling>
          <c:orientation val="minMax"/>
        </c:scaling>
        <c:axPos val="b"/>
        <c:tickLblPos val="nextTo"/>
        <c:crossAx val="96899072"/>
        <c:crosses val="autoZero"/>
        <c:auto val="1"/>
        <c:lblAlgn val="ctr"/>
        <c:lblOffset val="100"/>
      </c:catAx>
      <c:valAx>
        <c:axId val="96899072"/>
        <c:scaling>
          <c:orientation val="minMax"/>
        </c:scaling>
        <c:axPos val="l"/>
        <c:majorGridlines/>
        <c:numFmt formatCode="General" sourceLinked="1"/>
        <c:tickLblPos val="nextTo"/>
        <c:crossAx val="96889088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italiano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Foglio1!$B$2:$I$2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matematica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Foglio1!$B$3:$I$3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Foglio1!$A$4</c:f>
              <c:strCache>
                <c:ptCount val="1"/>
                <c:pt idx="0">
                  <c:v>scienze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Foglio1!$B$4:$I$4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Foglio1!$A$5</c:f>
              <c:strCache>
                <c:ptCount val="1"/>
                <c:pt idx="0">
                  <c:v>storia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Foglio1!$B$5:$I$5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Foglio1!$A$6</c:f>
              <c:strCache>
                <c:ptCount val="1"/>
                <c:pt idx="0">
                  <c:v>geografia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Foglio1!$B$6:$I$6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Foglio1!$A$7</c:f>
              <c:strCache>
                <c:ptCount val="1"/>
                <c:pt idx="0">
                  <c:v>inglese </c:v>
                </c:pt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Foglio1!$B$7:$I$7</c:f>
              <c:numCache>
                <c:formatCode>General</c:formatCode>
                <c:ptCount val="8"/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Foglio1!$A$8</c:f>
              <c:strCache>
                <c:ptCount val="1"/>
              </c:strCache>
            </c:strRef>
          </c:tx>
          <c:cat>
            <c:strRef>
              <c:f>Foglio1!$B$1:$I$1</c:f>
              <c:strCache>
                <c:ptCount val="8"/>
                <c:pt idx="0">
                  <c:v>NN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</c:strCache>
            </c:strRef>
          </c:cat>
          <c:val>
            <c:numRef>
              <c:f>Foglio1!$B$8:$I$8</c:f>
              <c:numCache>
                <c:formatCode>General</c:formatCode>
                <c:ptCount val="8"/>
              </c:numCache>
            </c:numRef>
          </c:val>
        </c:ser>
        <c:dLbls/>
        <c:shape val="box"/>
        <c:axId val="97029120"/>
        <c:axId val="97043200"/>
        <c:axId val="0"/>
      </c:bar3DChart>
      <c:catAx>
        <c:axId val="97029120"/>
        <c:scaling>
          <c:orientation val="minMax"/>
        </c:scaling>
        <c:axPos val="b"/>
        <c:tickLblPos val="nextTo"/>
        <c:crossAx val="97043200"/>
        <c:crosses val="autoZero"/>
        <c:auto val="1"/>
        <c:lblAlgn val="ctr"/>
        <c:lblOffset val="100"/>
      </c:catAx>
      <c:valAx>
        <c:axId val="97043200"/>
        <c:scaling>
          <c:orientation val="minMax"/>
        </c:scaling>
        <c:axPos val="l"/>
        <c:majorGridlines/>
        <c:numFmt formatCode="General" sourceLinked="1"/>
        <c:tickLblPos val="nextTo"/>
        <c:crossAx val="9702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29286964129487"/>
          <c:y val="0.20698964712744253"/>
          <c:w val="0.18204046369203861"/>
          <c:h val="0.74805737824438634"/>
        </c:manualLayout>
      </c:layout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/>
            <a:t>1A</a:t>
          </a:r>
          <a:r>
            <a:rPr lang="it-IT" sz="1100" baseline="0"/>
            <a:t> </a:t>
          </a:r>
          <a:r>
            <a:rPr lang="it-IT" sz="1100"/>
            <a:t> STEFANILE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0.77708</cdr:x>
      <cdr:y>0.13021</cdr:y>
    </cdr:from>
    <cdr:to>
      <cdr:x>0.975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52825" y="357188"/>
          <a:ext cx="904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0.77708</cdr:x>
      <cdr:y>0.13021</cdr:y>
    </cdr:from>
    <cdr:to>
      <cdr:x>0.975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52825" y="357188"/>
          <a:ext cx="904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0.80625</cdr:x>
      <cdr:y>0.0434</cdr:y>
    </cdr:from>
    <cdr:to>
      <cdr:x>0.97917</cdr:x>
      <cdr:y>0.11285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86175" y="119063"/>
          <a:ext cx="7905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0.77708</cdr:x>
      <cdr:y>0.13021</cdr:y>
    </cdr:from>
    <cdr:to>
      <cdr:x>0.975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52825" y="357188"/>
          <a:ext cx="904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0.80208</cdr:x>
      <cdr:y>0.09549</cdr:y>
    </cdr:from>
    <cdr:to>
      <cdr:x>1</cdr:x>
      <cdr:y>0.18576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67126" y="261938"/>
          <a:ext cx="904874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0.80208</cdr:x>
      <cdr:y>0.09549</cdr:y>
    </cdr:from>
    <cdr:to>
      <cdr:x>1</cdr:x>
      <cdr:y>0.18576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67126" y="261938"/>
          <a:ext cx="904874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/>
            <a:t>4B GESCAL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0.77708</cdr:x>
      <cdr:y>0.13021</cdr:y>
    </cdr:from>
    <cdr:to>
      <cdr:x>0.975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52825" y="357188"/>
          <a:ext cx="904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0.77708</cdr:x>
      <cdr:y>0.13021</cdr:y>
    </cdr:from>
    <cdr:to>
      <cdr:x>0.975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552825" y="357188"/>
          <a:ext cx="9048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/>
            <a:t>1B</a:t>
          </a:r>
          <a:r>
            <a:rPr lang="it-IT" sz="1100" baseline="0" dirty="0"/>
            <a:t> </a:t>
          </a:r>
          <a:r>
            <a:rPr lang="it-IT" sz="1100" dirty="0"/>
            <a:t> STEFANILE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0.80417</cdr:x>
      <cdr:y>0.11979</cdr:y>
    </cdr:from>
    <cdr:to>
      <cdr:x>0.99167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76650" y="328613"/>
          <a:ext cx="8572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</a:t>
          </a:r>
          <a:endParaRPr lang="it-IT" sz="11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0.80417</cdr:x>
      <cdr:y>0.11979</cdr:y>
    </cdr:from>
    <cdr:to>
      <cdr:x>0.99167</cdr:x>
      <cdr:y>0.22396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76650" y="328613"/>
          <a:ext cx="8572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</a:t>
          </a:r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/>
            <a:t>2A STEFANILE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/>
            <a:t>2B STEFANILE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/>
            <a:t>2C STEFANILE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/>
            <a:t>3A</a:t>
          </a:r>
          <a:r>
            <a:rPr lang="it-IT" sz="1100" baseline="0"/>
            <a:t> </a:t>
          </a:r>
          <a:r>
            <a:rPr lang="it-IT" sz="1100"/>
            <a:t>STEFANILE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0.80833</cdr:x>
      <cdr:y>0.08507</cdr:y>
    </cdr:from>
    <cdr:to>
      <cdr:x>0.98958</cdr:x>
      <cdr:y>0.17882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695700" y="233363"/>
          <a:ext cx="8286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0.80208</cdr:x>
      <cdr:y>0.02257</cdr:y>
    </cdr:from>
    <cdr:to>
      <cdr:x>0.98542</cdr:x>
      <cdr:y>0.18576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667110" y="61914"/>
          <a:ext cx="838230" cy="447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30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7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530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557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3076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0201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522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782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876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46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145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F9AD-1021-47A6-9904-7FFD9D8352D6}" type="datetimeFigureOut">
              <a:rPr lang="it-IT" smtClean="0"/>
              <a:pPr/>
              <a:t>12/12/2019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35B0-F8AC-4B46-AC34-8A0CCD2CD44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806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2976" y="2130425"/>
            <a:ext cx="7315224" cy="1470025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MONITORAGGIO PROVE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smtClean="0"/>
              <a:t>VERIFICA 1° bimestre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00800" cy="64294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A.S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  <a:r>
              <a:rPr lang="it-IT" sz="2400" dirty="0" smtClean="0">
                <a:solidFill>
                  <a:schemeClr val="tx1"/>
                </a:solidFill>
              </a:rPr>
              <a:t> 2019/2020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71538" y="642918"/>
            <a:ext cx="7429552" cy="646331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3° CIRCOLO DIDATTICO AVERSA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22007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4^ B STEFENILE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6153554"/>
              </p:ext>
            </p:extLst>
          </p:nvPr>
        </p:nvGraphicFramePr>
        <p:xfrm>
          <a:off x="0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30631335"/>
              </p:ext>
            </p:extLst>
          </p:nvPr>
        </p:nvGraphicFramePr>
        <p:xfrm>
          <a:off x="4427984" y="27089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11560" y="1916832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292080" y="1916832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5536" y="5877272"/>
            <a:ext cx="208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56951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5 A^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1035942"/>
              </p:ext>
            </p:extLst>
          </p:nvPr>
        </p:nvGraphicFramePr>
        <p:xfrm>
          <a:off x="-33358" y="3068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2732311"/>
              </p:ext>
            </p:extLst>
          </p:nvPr>
        </p:nvGraphicFramePr>
        <p:xfrm>
          <a:off x="4427984" y="3068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39552" y="1844824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1844824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6165304"/>
            <a:ext cx="208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6413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5 ^ B  STEFANILE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700808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652120" y="1700808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9647777"/>
              </p:ext>
            </p:extLst>
          </p:nvPr>
        </p:nvGraphicFramePr>
        <p:xfrm>
          <a:off x="14389" y="27089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0580995"/>
              </p:ext>
            </p:extLst>
          </p:nvPr>
        </p:nvGraphicFramePr>
        <p:xfrm>
          <a:off x="4474084" y="28529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1820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5^ C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2491982"/>
              </p:ext>
            </p:extLst>
          </p:nvPr>
        </p:nvGraphicFramePr>
        <p:xfrm>
          <a:off x="4355976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1772816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04048" y="177281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61233" y="1373249"/>
            <a:ext cx="208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13</a:t>
            </a:r>
            <a:endParaRPr lang="it-IT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7443642"/>
              </p:ext>
            </p:extLst>
          </p:nvPr>
        </p:nvGraphicFramePr>
        <p:xfrm>
          <a:off x="-17577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89459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1^ A  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3244067"/>
              </p:ext>
            </p:extLst>
          </p:nvPr>
        </p:nvGraphicFramePr>
        <p:xfrm>
          <a:off x="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3783277"/>
              </p:ext>
            </p:extLst>
          </p:nvPr>
        </p:nvGraphicFramePr>
        <p:xfrm>
          <a:off x="4572000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21831" y="1885457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40245" y="1885457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21831" y="1412776"/>
            <a:ext cx="208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73962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1 B 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00921816"/>
              </p:ext>
            </p:extLst>
          </p:nvPr>
        </p:nvGraphicFramePr>
        <p:xfrm>
          <a:off x="17837" y="29969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06773421"/>
              </p:ext>
            </p:extLst>
          </p:nvPr>
        </p:nvGraphicFramePr>
        <p:xfrm>
          <a:off x="4577471" y="3068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83568" y="2478119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36096" y="249289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7544" y="1988840"/>
            <a:ext cx="208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47472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1^ C GESCAL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7218814"/>
              </p:ext>
            </p:extLst>
          </p:nvPr>
        </p:nvGraphicFramePr>
        <p:xfrm>
          <a:off x="0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7255129"/>
              </p:ext>
            </p:extLst>
          </p:nvPr>
        </p:nvGraphicFramePr>
        <p:xfrm>
          <a:off x="457200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95547" y="1732166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292080" y="173216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15100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2^ A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61023478"/>
              </p:ext>
            </p:extLst>
          </p:nvPr>
        </p:nvGraphicFramePr>
        <p:xfrm>
          <a:off x="25687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1661369"/>
              </p:ext>
            </p:extLst>
          </p:nvPr>
        </p:nvGraphicFramePr>
        <p:xfrm>
          <a:off x="457200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99592" y="1860848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64088" y="1869744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73613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3°  A 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9318424"/>
              </p:ext>
            </p:extLst>
          </p:nvPr>
        </p:nvGraphicFramePr>
        <p:xfrm>
          <a:off x="6183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0012194"/>
              </p:ext>
            </p:extLst>
          </p:nvPr>
        </p:nvGraphicFramePr>
        <p:xfrm>
          <a:off x="457200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27584" y="1772250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177281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90363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3^ B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58762611"/>
              </p:ext>
            </p:extLst>
          </p:nvPr>
        </p:nvGraphicFramePr>
        <p:xfrm>
          <a:off x="1201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33694230"/>
              </p:ext>
            </p:extLst>
          </p:nvPr>
        </p:nvGraphicFramePr>
        <p:xfrm>
          <a:off x="4427984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043608" y="1968771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76056" y="1968771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6441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1^ A  STEFANILE</a:t>
            </a:r>
            <a:endParaRPr lang="it-IT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1517164"/>
              </p:ext>
            </p:extLst>
          </p:nvPr>
        </p:nvGraphicFramePr>
        <p:xfrm>
          <a:off x="0" y="2564904"/>
          <a:ext cx="493204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1912570"/>
              </p:ext>
            </p:extLst>
          </p:nvPr>
        </p:nvGraphicFramePr>
        <p:xfrm>
          <a:off x="5004048" y="2708920"/>
          <a:ext cx="5076056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95536" y="162880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580112" y="162880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Prove primo bimestre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078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4^ A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6760674"/>
              </p:ext>
            </p:extLst>
          </p:nvPr>
        </p:nvGraphicFramePr>
        <p:xfrm>
          <a:off x="107504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4811214"/>
              </p:ext>
            </p:extLst>
          </p:nvPr>
        </p:nvGraphicFramePr>
        <p:xfrm>
          <a:off x="457200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11560" y="1988840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20072" y="1988840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74623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4^ B GESCAL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5104205"/>
              </p:ext>
            </p:extLst>
          </p:nvPr>
        </p:nvGraphicFramePr>
        <p:xfrm>
          <a:off x="0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0473888"/>
              </p:ext>
            </p:extLst>
          </p:nvPr>
        </p:nvGraphicFramePr>
        <p:xfrm>
          <a:off x="4572000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7544" y="1916832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292080" y="1916832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50997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5^ A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864271"/>
              </p:ext>
            </p:extLst>
          </p:nvPr>
        </p:nvGraphicFramePr>
        <p:xfrm>
          <a:off x="11476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4931421"/>
              </p:ext>
            </p:extLst>
          </p:nvPr>
        </p:nvGraphicFramePr>
        <p:xfrm>
          <a:off x="4582228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1772816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076056" y="177281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10190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5</a:t>
            </a:r>
            <a:r>
              <a:rPr lang="it-IT" dirty="0" smtClean="0"/>
              <a:t>^ B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0653036"/>
              </p:ext>
            </p:extLst>
          </p:nvPr>
        </p:nvGraphicFramePr>
        <p:xfrm>
          <a:off x="31335" y="28529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9132072"/>
              </p:ext>
            </p:extLst>
          </p:nvPr>
        </p:nvGraphicFramePr>
        <p:xfrm>
          <a:off x="4572000" y="28529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23528" y="1844824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20072" y="1844824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66563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CLASSE 5^ C GESCAL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6792815"/>
              </p:ext>
            </p:extLst>
          </p:nvPr>
        </p:nvGraphicFramePr>
        <p:xfrm>
          <a:off x="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84782652"/>
              </p:ext>
            </p:extLst>
          </p:nvPr>
        </p:nvGraphicFramePr>
        <p:xfrm>
          <a:off x="4355976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11560" y="1671798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148064" y="1669450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15700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Classe 1^ A  PLATANI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0710860"/>
              </p:ext>
            </p:extLst>
          </p:nvPr>
        </p:nvGraphicFramePr>
        <p:xfrm>
          <a:off x="0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7432601"/>
              </p:ext>
            </p:extLst>
          </p:nvPr>
        </p:nvGraphicFramePr>
        <p:xfrm>
          <a:off x="4427984" y="26369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1772816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60032" y="177281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72458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CLASSE 2^ A PLATANI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0174909"/>
              </p:ext>
            </p:extLst>
          </p:nvPr>
        </p:nvGraphicFramePr>
        <p:xfrm>
          <a:off x="19503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30807180"/>
              </p:ext>
            </p:extLst>
          </p:nvPr>
        </p:nvGraphicFramePr>
        <p:xfrm>
          <a:off x="4549049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55576" y="1844824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729514" y="1844824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14720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CLASSE 3^ A PLATANI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059463"/>
              </p:ext>
            </p:extLst>
          </p:nvPr>
        </p:nvGraphicFramePr>
        <p:xfrm>
          <a:off x="0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45879254"/>
              </p:ext>
            </p:extLst>
          </p:nvPr>
        </p:nvGraphicFramePr>
        <p:xfrm>
          <a:off x="4427984" y="256490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2060848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20072" y="2060848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42180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CLASSE 4^ A PLATANI</a:t>
            </a:r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15593383"/>
              </p:ext>
            </p:extLst>
          </p:nvPr>
        </p:nvGraphicFramePr>
        <p:xfrm>
          <a:off x="0" y="30689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2928308"/>
              </p:ext>
            </p:extLst>
          </p:nvPr>
        </p:nvGraphicFramePr>
        <p:xfrm>
          <a:off x="4355976" y="29969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83568" y="2276872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04048" y="2258446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593243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SEZIONE A   S. NICOLA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0238561"/>
              </p:ext>
            </p:extLst>
          </p:nvPr>
        </p:nvGraphicFramePr>
        <p:xfrm>
          <a:off x="4427984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932040" y="1700808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8785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1^ B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5189128"/>
              </p:ext>
            </p:extLst>
          </p:nvPr>
        </p:nvGraphicFramePr>
        <p:xfrm>
          <a:off x="179512" y="2636912"/>
          <a:ext cx="439248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6073619"/>
              </p:ext>
            </p:extLst>
          </p:nvPr>
        </p:nvGraphicFramePr>
        <p:xfrm>
          <a:off x="4572000" y="2780928"/>
          <a:ext cx="3960440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17728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92080" y="1957482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65620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 SEZIONE B  S. NICOLA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5053721"/>
              </p:ext>
            </p:extLst>
          </p:nvPr>
        </p:nvGraphicFramePr>
        <p:xfrm>
          <a:off x="0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35371" y="1933161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21706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SEZIONE C    S. NICOLA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8508106"/>
              </p:ext>
            </p:extLst>
          </p:nvPr>
        </p:nvGraphicFramePr>
        <p:xfrm>
          <a:off x="34311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11560" y="1597442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32307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SEZIONE D  S. NICOLA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9722340"/>
              </p:ext>
            </p:extLst>
          </p:nvPr>
        </p:nvGraphicFramePr>
        <p:xfrm>
          <a:off x="179512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11560" y="1916832"/>
            <a:ext cx="1797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52596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SEZIONE E  S. NICOLA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39067434"/>
              </p:ext>
            </p:extLst>
          </p:nvPr>
        </p:nvGraphicFramePr>
        <p:xfrm>
          <a:off x="179512" y="27089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3568" y="2173506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1700248"/>
            <a:ext cx="2126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VALUTATI 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03355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SEZIONE A    PLATANI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71989759"/>
              </p:ext>
            </p:extLst>
          </p:nvPr>
        </p:nvGraphicFramePr>
        <p:xfrm>
          <a:off x="251520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3568" y="2060848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1772816"/>
            <a:ext cx="182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valutati 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181003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dirty="0" smtClean="0"/>
              <a:t>SEZIONE B  PLATANI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07225649"/>
              </p:ext>
            </p:extLst>
          </p:nvPr>
        </p:nvGraphicFramePr>
        <p:xfrm>
          <a:off x="323528" y="29969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3567" y="2376908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7" y="1916832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41180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SEZIONE A PLESSO BORGO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060848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13</a:t>
            </a: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3447083938"/>
              </p:ext>
            </p:extLst>
          </p:nvPr>
        </p:nvGraphicFramePr>
        <p:xfrm>
          <a:off x="251520" y="278092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2431993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670421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SEZIONE B  PLESSO BORGO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32198799"/>
              </p:ext>
            </p:extLst>
          </p:nvPr>
        </p:nvGraphicFramePr>
        <p:xfrm>
          <a:off x="179512" y="2420888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39552" y="1844824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91555" y="1844824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68252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SEZIONE C PLESSO BORGO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686755693"/>
              </p:ext>
            </p:extLst>
          </p:nvPr>
        </p:nvGraphicFramePr>
        <p:xfrm>
          <a:off x="107504" y="220486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3528" y="1669450"/>
            <a:ext cx="1850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 bimestre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55776" y="1649737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805006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SEZIONE C  PLESSO BORGO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921083013"/>
              </p:ext>
            </p:extLst>
          </p:nvPr>
        </p:nvGraphicFramePr>
        <p:xfrm>
          <a:off x="32048" y="270892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67543" y="2277214"/>
            <a:ext cx="1797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1°bimestre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3" y="1916832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 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2813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2^ A STEFANILE</a:t>
            </a:r>
            <a:endParaRPr lang="it-IT" dirty="0"/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3461774"/>
              </p:ext>
            </p:extLst>
          </p:nvPr>
        </p:nvGraphicFramePr>
        <p:xfrm>
          <a:off x="179512" y="20608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683568" y="1597442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68246382"/>
              </p:ext>
            </p:extLst>
          </p:nvPr>
        </p:nvGraphicFramePr>
        <p:xfrm>
          <a:off x="4546492" y="21328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364088" y="1597442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854018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SEZIONE E  PLESSO BORGO</a:t>
            </a:r>
            <a:endParaRPr lang="it-IT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47185840"/>
              </p:ext>
            </p:extLst>
          </p:nvPr>
        </p:nvGraphicFramePr>
        <p:xfrm>
          <a:off x="107504" y="220486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39552" y="1813466"/>
            <a:ext cx="1797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1°bimestre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1472" y="1357298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Alunni 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1105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2^B 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16798820"/>
              </p:ext>
            </p:extLst>
          </p:nvPr>
        </p:nvGraphicFramePr>
        <p:xfrm>
          <a:off x="107504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755576" y="14938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39610037"/>
              </p:ext>
            </p:extLst>
          </p:nvPr>
        </p:nvGraphicFramePr>
        <p:xfrm>
          <a:off x="4788024" y="2204864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580112" y="1493820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6290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2^ C 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5556038"/>
              </p:ext>
            </p:extLst>
          </p:nvPr>
        </p:nvGraphicFramePr>
        <p:xfrm>
          <a:off x="-7055" y="2780928"/>
          <a:ext cx="4572000" cy="303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4486465"/>
              </p:ext>
            </p:extLst>
          </p:nvPr>
        </p:nvGraphicFramePr>
        <p:xfrm>
          <a:off x="4556922" y="28529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11560" y="2204864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716016" y="2204864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55576" y="6093296"/>
            <a:ext cx="210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34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3^ A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7439529"/>
              </p:ext>
            </p:extLst>
          </p:nvPr>
        </p:nvGraphicFramePr>
        <p:xfrm>
          <a:off x="107504" y="2276872"/>
          <a:ext cx="4572000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4797976"/>
              </p:ext>
            </p:extLst>
          </p:nvPr>
        </p:nvGraphicFramePr>
        <p:xfrm>
          <a:off x="4542837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83568" y="1772816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80112" y="1957482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5733256"/>
            <a:ext cx="210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N° Alunni valutati 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3182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3^ B STEFANILE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1315140"/>
              </p:ext>
            </p:extLst>
          </p:nvPr>
        </p:nvGraphicFramePr>
        <p:xfrm>
          <a:off x="1" y="2132857"/>
          <a:ext cx="4932039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85710397"/>
              </p:ext>
            </p:extLst>
          </p:nvPr>
        </p:nvGraphicFramePr>
        <p:xfrm>
          <a:off x="457200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11560" y="1628800"/>
            <a:ext cx="178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 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076056" y="1628800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4696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CLASSE 4^ A STEFANILE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9805887"/>
              </p:ext>
            </p:extLst>
          </p:nvPr>
        </p:nvGraphicFramePr>
        <p:xfrm>
          <a:off x="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4789397"/>
              </p:ext>
            </p:extLst>
          </p:nvPr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4548812"/>
              </p:ext>
            </p:extLst>
          </p:nvPr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8084541"/>
              </p:ext>
            </p:extLst>
          </p:nvPr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353119"/>
              </p:ext>
            </p:extLst>
          </p:nvPr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5938069"/>
              </p:ext>
            </p:extLst>
          </p:nvPr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7037400"/>
              </p:ext>
            </p:extLst>
          </p:nvPr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7" name="Grafico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559135"/>
              </p:ext>
            </p:extLst>
          </p:nvPr>
        </p:nvGraphicFramePr>
        <p:xfrm>
          <a:off x="4427984" y="22768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CasellaDiTesto 29"/>
          <p:cNvSpPr txBox="1"/>
          <p:nvPr/>
        </p:nvSpPr>
        <p:spPr>
          <a:xfrm>
            <a:off x="755576" y="1556792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d’ingresso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4860032" y="1556792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Prove primo bimestre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12385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446</Words>
  <Application>Microsoft Office PowerPoint</Application>
  <PresentationFormat>Presentazione su schermo (4:3)</PresentationFormat>
  <Paragraphs>132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MONITORAGGIO PROVE DI VERIFICA 1° bimestre</vt:lpstr>
      <vt:lpstr>CLASSE 1^ A  STEFANILE</vt:lpstr>
      <vt:lpstr>CLASSE 1^ B STEFANILE</vt:lpstr>
      <vt:lpstr>CLASSE 2^ A STEFANILE</vt:lpstr>
      <vt:lpstr>Classe 2^B  STEFANILE</vt:lpstr>
      <vt:lpstr>CLASSE 2^ C  STEFANILE</vt:lpstr>
      <vt:lpstr>CLASSE 3^ A STEFANILE</vt:lpstr>
      <vt:lpstr>CLASSE 3^ B STEFANILE</vt:lpstr>
      <vt:lpstr>CLASSE 4^ A STEFANILE</vt:lpstr>
      <vt:lpstr>CLASSE 4^ B STEFENILE</vt:lpstr>
      <vt:lpstr>CLASSE 5 A^ STEFANILE</vt:lpstr>
      <vt:lpstr>CLASSE 5 ^ B  STEFANILE</vt:lpstr>
      <vt:lpstr>CLASSE 5^ C STEFANILE</vt:lpstr>
      <vt:lpstr>Classe 1^ A   GESCAL</vt:lpstr>
      <vt:lpstr>CLASSE 1 B  GESCAL</vt:lpstr>
      <vt:lpstr>Classe 1^ C GESCAL</vt:lpstr>
      <vt:lpstr>CLASSE 2^ A GESCAL</vt:lpstr>
      <vt:lpstr>CLASSE 3°  A  GESCAL</vt:lpstr>
      <vt:lpstr>CLASSE 3^ B GESCAL</vt:lpstr>
      <vt:lpstr>CLASSE 4^ A GESCAL</vt:lpstr>
      <vt:lpstr>CLASSE 4^ B GESCAL</vt:lpstr>
      <vt:lpstr>CLASSE 5^ A GESCAL</vt:lpstr>
      <vt:lpstr>CLASSE 5^ B GESCAL</vt:lpstr>
      <vt:lpstr>CLASSE 5^ C GESCAL</vt:lpstr>
      <vt:lpstr>Classe 1^ A  PLATANI</vt:lpstr>
      <vt:lpstr>CLASSE 2^ A PLATANI</vt:lpstr>
      <vt:lpstr>CLASSE 3^ A PLATANI</vt:lpstr>
      <vt:lpstr>CLASSE 4^ A PLATANI</vt:lpstr>
      <vt:lpstr>SEZIONE A   S. NICOLA</vt:lpstr>
      <vt:lpstr> SEZIONE B  S. NICOLA</vt:lpstr>
      <vt:lpstr>SEZIONE C    S. NICOLA</vt:lpstr>
      <vt:lpstr>SEZIONE D  S. NICOLA</vt:lpstr>
      <vt:lpstr>SEZIONE E  S. NICOLA</vt:lpstr>
      <vt:lpstr>SEZIONE A    PLATANI</vt:lpstr>
      <vt:lpstr>SEZIONE B  PLATANI</vt:lpstr>
      <vt:lpstr>SEZIONE A PLESSO BORGO</vt:lpstr>
      <vt:lpstr>SEZIONE B  PLESSO BORGO</vt:lpstr>
      <vt:lpstr>SEZIONE C PLESSO BORGO</vt:lpstr>
      <vt:lpstr>SEZIONE C  PLESSO BORGO</vt:lpstr>
      <vt:lpstr>SEZIONE E  PLESSO BORGO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MONITORAGGIO PROVE DI VERIFICA</dc:title>
  <dc:creator>Win_8</dc:creator>
  <cp:lastModifiedBy>Annalisa</cp:lastModifiedBy>
  <cp:revision>39</cp:revision>
  <dcterms:created xsi:type="dcterms:W3CDTF">2019-12-08T16:26:10Z</dcterms:created>
  <dcterms:modified xsi:type="dcterms:W3CDTF">2019-12-12T08:52:53Z</dcterms:modified>
</cp:coreProperties>
</file>